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60" r:id="rId3"/>
    <p:sldId id="261" r:id="rId4"/>
    <p:sldId id="281" r:id="rId5"/>
    <p:sldId id="282" r:id="rId6"/>
    <p:sldId id="262" r:id="rId7"/>
    <p:sldId id="263" r:id="rId8"/>
    <p:sldId id="265" r:id="rId9"/>
    <p:sldId id="298" r:id="rId10"/>
    <p:sldId id="295" r:id="rId11"/>
    <p:sldId id="294" r:id="rId12"/>
    <p:sldId id="296" r:id="rId13"/>
    <p:sldId id="297" r:id="rId14"/>
    <p:sldId id="285" r:id="rId15"/>
    <p:sldId id="283" r:id="rId16"/>
    <p:sldId id="284" r:id="rId17"/>
    <p:sldId id="286" r:id="rId18"/>
    <p:sldId id="287" r:id="rId19"/>
    <p:sldId id="289" r:id="rId20"/>
    <p:sldId id="288" r:id="rId21"/>
    <p:sldId id="291" r:id="rId22"/>
    <p:sldId id="299" r:id="rId23"/>
    <p:sldId id="292" r:id="rId24"/>
    <p:sldId id="293" r:id="rId25"/>
    <p:sldId id="290"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9900"/>
    <a:srgbClr val="7FC521"/>
    <a:srgbClr val="8AD624"/>
    <a:srgbClr val="00743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9" d="100"/>
          <a:sy n="119" d="100"/>
        </p:scale>
        <p:origin x="137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42753A-FEC3-4D91-A284-A350A2C69340}" type="datetimeFigureOut">
              <a:rPr lang="en-GB" smtClean="0"/>
              <a:t>12/06/2023</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AE7C7A-639B-4184-A33E-7A38A6FAED92}" type="slidenum">
              <a:rPr lang="en-GB" smtClean="0"/>
              <a:t>‹#›</a:t>
            </a:fld>
            <a:endParaRPr lang="en-GB" dirty="0"/>
          </a:p>
        </p:txBody>
      </p:sp>
    </p:spTree>
    <p:extLst>
      <p:ext uri="{BB962C8B-B14F-4D97-AF65-F5344CB8AC3E}">
        <p14:creationId xmlns:p14="http://schemas.microsoft.com/office/powerpoint/2010/main" val="233471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E7C7A-639B-4184-A33E-7A38A6FAED92}" type="slidenum">
              <a:rPr lang="en-GB" smtClean="0"/>
              <a:t>10</a:t>
            </a:fld>
            <a:endParaRPr lang="en-GB" dirty="0"/>
          </a:p>
        </p:txBody>
      </p:sp>
    </p:spTree>
    <p:extLst>
      <p:ext uri="{BB962C8B-B14F-4D97-AF65-F5344CB8AC3E}">
        <p14:creationId xmlns:p14="http://schemas.microsoft.com/office/powerpoint/2010/main" val="162063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04571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079037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995709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69149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94065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6639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56510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320591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79575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416634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E001AEB-B34D-3549-90FA-A367C7A359E5}" type="datetimeFigureOut">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33728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01AEB-B34D-3549-90FA-A367C7A359E5}" type="datetimeFigureOut">
              <a:rPr lang="en-US" smtClean="0"/>
              <a:t>6/12/2023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D2B14-A936-E947-8E86-147E3F0D529A}" type="slidenum">
              <a:rPr lang="en-US" smtClean="0"/>
              <a:t>‹#›</a:t>
            </a:fld>
            <a:endParaRPr lang="en-US" dirty="0"/>
          </a:p>
        </p:txBody>
      </p:sp>
    </p:spTree>
    <p:extLst>
      <p:ext uri="{BB962C8B-B14F-4D97-AF65-F5344CB8AC3E}">
        <p14:creationId xmlns:p14="http://schemas.microsoft.com/office/powerpoint/2010/main" val="1436725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jpg"/><Relationship Id="rId7" Type="http://schemas.openxmlformats.org/officeDocument/2006/relationships/image" Target="../media/image40.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25.jpg"/><Relationship Id="rId10" Type="http://schemas.openxmlformats.org/officeDocument/2006/relationships/image" Target="../media/image43.jpg"/><Relationship Id="rId4" Type="http://schemas.openxmlformats.org/officeDocument/2006/relationships/image" Target="../media/image38.jp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3.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45.jpg"/><Relationship Id="rId3" Type="http://schemas.openxmlformats.org/officeDocument/2006/relationships/image" Target="../media/image25.jp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image" Target="../media/image9.png"/><Relationship Id="rId16"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5" Type="http://schemas.openxmlformats.org/officeDocument/2006/relationships/image" Target="../media/image56.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 Id="rId1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5.jpg"/><Relationship Id="rId7" Type="http://schemas.openxmlformats.org/officeDocument/2006/relationships/image" Target="../media/image61.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25.jpg"/><Relationship Id="rId7" Type="http://schemas.openxmlformats.org/officeDocument/2006/relationships/image" Target="../media/image64.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67.JPG"/><Relationship Id="rId4" Type="http://schemas.openxmlformats.org/officeDocument/2006/relationships/image" Target="../media/image68.jpg"/><Relationship Id="rId9" Type="http://schemas.openxmlformats.org/officeDocument/2006/relationships/image" Target="../media/image72.jpg"/></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5.jpg"/><Relationship Id="rId7"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7.jpg"/><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healthline.com/health/sound-bath" TargetMode="External"/><Relationship Id="rId13" Type="http://schemas.openxmlformats.org/officeDocument/2006/relationships/hyperlink" Target="https://therapyfocus.org.au/on-the-blog/what-is-lego-therapy/" TargetMode="External"/><Relationship Id="rId3" Type="http://schemas.openxmlformats.org/officeDocument/2006/relationships/image" Target="../media/image24.jpeg"/><Relationship Id="rId7" Type="http://schemas.openxmlformats.org/officeDocument/2006/relationships/hyperlink" Target="http://www.intensiveinteraction.org/" TargetMode="External"/><Relationship Id="rId12" Type="http://schemas.openxmlformats.org/officeDocument/2006/relationships/hyperlink" Target="http://www.openorchestras.org/" TargetMode="Externa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enhamtrust.org.uk/what-is-move/" TargetMode="External"/><Relationship Id="rId11" Type="http://schemas.openxmlformats.org/officeDocument/2006/relationships/hyperlink" Target="http://www.elklan.co.uk/" TargetMode="External"/><Relationship Id="rId5" Type="http://schemas.openxmlformats.org/officeDocument/2006/relationships/hyperlink" Target="http://www.sherbornemovementuk.org/" TargetMode="External"/><Relationship Id="rId15" Type="http://schemas.openxmlformats.org/officeDocument/2006/relationships/image" Target="../media/image22.png"/><Relationship Id="rId10" Type="http://schemas.openxmlformats.org/officeDocument/2006/relationships/hyperlink" Target="https://www.halliwick.org/" TargetMode="External"/><Relationship Id="rId4" Type="http://schemas.openxmlformats.org/officeDocument/2006/relationships/hyperlink" Target="http://www.ginadavies.co.uk/" TargetMode="External"/><Relationship Id="rId9" Type="http://schemas.openxmlformats.org/officeDocument/2006/relationships/hyperlink" Target="http://www.ruthmiskin.com/" TargetMode="External"/><Relationship Id="rId14" Type="http://schemas.openxmlformats.org/officeDocument/2006/relationships/hyperlink" Target="http://thriveapproach.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2321981-D71C-4480-AE10-1D414D9416ED}"/>
              </a:ext>
            </a:extLst>
          </p:cNvPr>
          <p:cNvSpPr/>
          <p:nvPr/>
        </p:nvSpPr>
        <p:spPr>
          <a:xfrm>
            <a:off x="0" y="-7343"/>
            <a:ext cx="9143996"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853889B-D4B9-4C6A-B805-DC26A359C98A}"/>
              </a:ext>
            </a:extLst>
          </p:cNvPr>
          <p:cNvPicPr>
            <a:picLocks noChangeAspect="1"/>
          </p:cNvPicPr>
          <p:nvPr/>
        </p:nvPicPr>
        <p:blipFill>
          <a:blip r:embed="rId2"/>
          <a:stretch>
            <a:fillRect/>
          </a:stretch>
        </p:blipFill>
        <p:spPr>
          <a:xfrm rot="5400000">
            <a:off x="6774572" y="2557380"/>
            <a:ext cx="2707913" cy="2030935"/>
          </a:xfrm>
          <a:prstGeom prst="rect">
            <a:avLst/>
          </a:prstGeom>
        </p:spPr>
      </p:pic>
      <p:sp>
        <p:nvSpPr>
          <p:cNvPr id="7" name="Rectangle 6"/>
          <p:cNvSpPr/>
          <p:nvPr/>
        </p:nvSpPr>
        <p:spPr>
          <a:xfrm>
            <a:off x="0" y="6038942"/>
            <a:ext cx="9144000"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FB6C39-4BE0-4D5F-A657-27D489759A04}"/>
              </a:ext>
            </a:extLst>
          </p:cNvPr>
          <p:cNvPicPr>
            <a:picLocks noChangeAspect="1"/>
          </p:cNvPicPr>
          <p:nvPr/>
        </p:nvPicPr>
        <p:blipFill rotWithShape="1">
          <a:blip r:embed="rId3"/>
          <a:srcRect l="49265" t="25892" r="8829" b="17054"/>
          <a:stretch/>
        </p:blipFill>
        <p:spPr>
          <a:xfrm>
            <a:off x="0" y="2227640"/>
            <a:ext cx="2270582" cy="1736240"/>
          </a:xfrm>
          <a:prstGeom prst="rect">
            <a:avLst/>
          </a:prstGeom>
        </p:spPr>
      </p:pic>
      <p:pic>
        <p:nvPicPr>
          <p:cNvPr id="14" name="Picture 13">
            <a:extLst>
              <a:ext uri="{FF2B5EF4-FFF2-40B4-BE49-F238E27FC236}">
                <a16:creationId xmlns:a16="http://schemas.microsoft.com/office/drawing/2014/main" id="{9D188851-1225-446D-A914-3705A3765A93}"/>
              </a:ext>
            </a:extLst>
          </p:cNvPr>
          <p:cNvPicPr>
            <a:picLocks noChangeAspect="1"/>
          </p:cNvPicPr>
          <p:nvPr/>
        </p:nvPicPr>
        <p:blipFill rotWithShape="1">
          <a:blip r:embed="rId4"/>
          <a:srcRect l="13866" t="30078" r="36075" b="16975"/>
          <a:stretch/>
        </p:blipFill>
        <p:spPr>
          <a:xfrm>
            <a:off x="4063863" y="2218891"/>
            <a:ext cx="3056428" cy="1818491"/>
          </a:xfrm>
          <a:prstGeom prst="rect">
            <a:avLst/>
          </a:prstGeom>
        </p:spPr>
      </p:pic>
      <p:pic>
        <p:nvPicPr>
          <p:cNvPr id="3" name="Picture 2">
            <a:extLst>
              <a:ext uri="{FF2B5EF4-FFF2-40B4-BE49-F238E27FC236}">
                <a16:creationId xmlns:a16="http://schemas.microsoft.com/office/drawing/2014/main" id="{590A89C5-7DBD-4165-8A4E-3C416328FAA9}"/>
              </a:ext>
            </a:extLst>
          </p:cNvPr>
          <p:cNvPicPr>
            <a:picLocks noChangeAspect="1"/>
          </p:cNvPicPr>
          <p:nvPr/>
        </p:nvPicPr>
        <p:blipFill rotWithShape="1">
          <a:blip r:embed="rId5"/>
          <a:srcRect r="11839"/>
          <a:stretch/>
        </p:blipFill>
        <p:spPr>
          <a:xfrm rot="5400000">
            <a:off x="-170509" y="4116442"/>
            <a:ext cx="2381175" cy="2040158"/>
          </a:xfrm>
          <a:prstGeom prst="rect">
            <a:avLst/>
          </a:prstGeom>
        </p:spPr>
      </p:pic>
      <p:pic>
        <p:nvPicPr>
          <p:cNvPr id="16" name="Picture 15">
            <a:extLst>
              <a:ext uri="{FF2B5EF4-FFF2-40B4-BE49-F238E27FC236}">
                <a16:creationId xmlns:a16="http://schemas.microsoft.com/office/drawing/2014/main" id="{025BDBEE-B7EF-4A0E-8822-D2CA5628C5FB}"/>
              </a:ext>
            </a:extLst>
          </p:cNvPr>
          <p:cNvPicPr>
            <a:picLocks noChangeAspect="1"/>
          </p:cNvPicPr>
          <p:nvPr/>
        </p:nvPicPr>
        <p:blipFill rotWithShape="1">
          <a:blip r:embed="rId6"/>
          <a:srcRect r="11097"/>
          <a:stretch/>
        </p:blipFill>
        <p:spPr>
          <a:xfrm rot="5400000">
            <a:off x="1825002" y="4121055"/>
            <a:ext cx="2407419" cy="2030933"/>
          </a:xfrm>
          <a:prstGeom prst="rect">
            <a:avLst/>
          </a:prstGeom>
        </p:spPr>
      </p:pic>
      <p:pic>
        <p:nvPicPr>
          <p:cNvPr id="22" name="Picture 21">
            <a:extLst>
              <a:ext uri="{FF2B5EF4-FFF2-40B4-BE49-F238E27FC236}">
                <a16:creationId xmlns:a16="http://schemas.microsoft.com/office/drawing/2014/main" id="{7BE772DB-BB87-4AFC-916D-E299E556699F}"/>
              </a:ext>
            </a:extLst>
          </p:cNvPr>
          <p:cNvPicPr>
            <a:picLocks noChangeAspect="1"/>
          </p:cNvPicPr>
          <p:nvPr/>
        </p:nvPicPr>
        <p:blipFill rotWithShape="1">
          <a:blip r:embed="rId7"/>
          <a:srcRect t="9288"/>
          <a:stretch/>
        </p:blipFill>
        <p:spPr>
          <a:xfrm rot="10800000">
            <a:off x="1548523" y="2218890"/>
            <a:ext cx="2515340" cy="1711284"/>
          </a:xfrm>
          <a:prstGeom prst="rect">
            <a:avLst/>
          </a:prstGeom>
        </p:spPr>
      </p:pic>
      <p:pic>
        <p:nvPicPr>
          <p:cNvPr id="18" name="Picture 17">
            <a:extLst>
              <a:ext uri="{FF2B5EF4-FFF2-40B4-BE49-F238E27FC236}">
                <a16:creationId xmlns:a16="http://schemas.microsoft.com/office/drawing/2014/main" id="{58F8A625-3CF8-45E8-89D8-2A91A986AE70}"/>
              </a:ext>
            </a:extLst>
          </p:cNvPr>
          <p:cNvPicPr>
            <a:picLocks noChangeAspect="1"/>
          </p:cNvPicPr>
          <p:nvPr/>
        </p:nvPicPr>
        <p:blipFill rotWithShape="1">
          <a:blip r:embed="rId8"/>
          <a:srcRect t="10867"/>
          <a:stretch/>
        </p:blipFill>
        <p:spPr>
          <a:xfrm>
            <a:off x="4044180" y="3932811"/>
            <a:ext cx="3601250" cy="2407420"/>
          </a:xfrm>
          <a:prstGeom prst="rect">
            <a:avLst/>
          </a:prstGeom>
        </p:spPr>
      </p:pic>
      <p:pic>
        <p:nvPicPr>
          <p:cNvPr id="5" name="Picture 4">
            <a:extLst>
              <a:ext uri="{FF2B5EF4-FFF2-40B4-BE49-F238E27FC236}">
                <a16:creationId xmlns:a16="http://schemas.microsoft.com/office/drawing/2014/main" id="{F726F0C8-A46A-41F5-A22B-C04230437483}"/>
              </a:ext>
            </a:extLst>
          </p:cNvPr>
          <p:cNvPicPr>
            <a:picLocks noChangeAspect="1"/>
          </p:cNvPicPr>
          <p:nvPr/>
        </p:nvPicPr>
        <p:blipFill rotWithShape="1">
          <a:blip r:embed="rId9"/>
          <a:srcRect l="11176"/>
          <a:stretch/>
        </p:blipFill>
        <p:spPr>
          <a:xfrm rot="5400000">
            <a:off x="6941683" y="4118646"/>
            <a:ext cx="2388147" cy="2016478"/>
          </a:xfrm>
          <a:prstGeom prst="rect">
            <a:avLst/>
          </a:prstGeom>
        </p:spPr>
      </p:pic>
      <p:pic>
        <p:nvPicPr>
          <p:cNvPr id="1028" name="Picture 4" descr="Image preview">
            <a:extLst>
              <a:ext uri="{FF2B5EF4-FFF2-40B4-BE49-F238E27FC236}">
                <a16:creationId xmlns:a16="http://schemas.microsoft.com/office/drawing/2014/main" id="{5E194DE5-0E31-4540-AEAC-FCD50E4C66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2641"/>
          <a:stretch/>
        </p:blipFill>
        <p:spPr bwMode="auto">
          <a:xfrm>
            <a:off x="1429543" y="6320696"/>
            <a:ext cx="6284913" cy="5046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C207054-00FA-43F2-8777-127167A8A1F6}"/>
              </a:ext>
            </a:extLst>
          </p:cNvPr>
          <p:cNvPicPr>
            <a:picLocks noChangeAspect="1"/>
          </p:cNvPicPr>
          <p:nvPr/>
        </p:nvPicPr>
        <p:blipFill rotWithShape="1">
          <a:blip r:embed="rId11"/>
          <a:srcRect r="13777"/>
          <a:stretch/>
        </p:blipFill>
        <p:spPr>
          <a:xfrm rot="10800000">
            <a:off x="0" y="296444"/>
            <a:ext cx="2220184" cy="1931196"/>
          </a:xfrm>
          <a:prstGeom prst="rect">
            <a:avLst/>
          </a:prstGeom>
        </p:spPr>
      </p:pic>
      <p:pic>
        <p:nvPicPr>
          <p:cNvPr id="26" name="Picture 25">
            <a:extLst>
              <a:ext uri="{FF2B5EF4-FFF2-40B4-BE49-F238E27FC236}">
                <a16:creationId xmlns:a16="http://schemas.microsoft.com/office/drawing/2014/main" id="{B879C6D9-7FAA-4499-B92A-20863DEEB63B}"/>
              </a:ext>
            </a:extLst>
          </p:cNvPr>
          <p:cNvPicPr>
            <a:picLocks noChangeAspect="1"/>
          </p:cNvPicPr>
          <p:nvPr/>
        </p:nvPicPr>
        <p:blipFill rotWithShape="1">
          <a:blip r:embed="rId12"/>
          <a:srcRect r="20804"/>
          <a:stretch/>
        </p:blipFill>
        <p:spPr>
          <a:xfrm>
            <a:off x="7609667" y="296444"/>
            <a:ext cx="1534329" cy="1937389"/>
          </a:xfrm>
          <a:prstGeom prst="rect">
            <a:avLst/>
          </a:prstGeom>
        </p:spPr>
      </p:pic>
      <p:pic>
        <p:nvPicPr>
          <p:cNvPr id="28" name="Picture 27">
            <a:extLst>
              <a:ext uri="{FF2B5EF4-FFF2-40B4-BE49-F238E27FC236}">
                <a16:creationId xmlns:a16="http://schemas.microsoft.com/office/drawing/2014/main" id="{E31AE6C2-2090-4487-9040-07D9E9DDA541}"/>
              </a:ext>
            </a:extLst>
          </p:cNvPr>
          <p:cNvPicPr>
            <a:picLocks noChangeAspect="1"/>
          </p:cNvPicPr>
          <p:nvPr/>
        </p:nvPicPr>
        <p:blipFill rotWithShape="1">
          <a:blip r:embed="rId13"/>
          <a:srcRect l="30033" t="15135" r="17800" b="22384"/>
          <a:stretch/>
        </p:blipFill>
        <p:spPr>
          <a:xfrm rot="5400000">
            <a:off x="6188379" y="394681"/>
            <a:ext cx="1931197" cy="1734721"/>
          </a:xfrm>
          <a:prstGeom prst="rect">
            <a:avLst/>
          </a:prstGeom>
        </p:spPr>
      </p:pic>
      <p:pic>
        <p:nvPicPr>
          <p:cNvPr id="30" name="Picture 29">
            <a:extLst>
              <a:ext uri="{FF2B5EF4-FFF2-40B4-BE49-F238E27FC236}">
                <a16:creationId xmlns:a16="http://schemas.microsoft.com/office/drawing/2014/main" id="{1039FD20-3464-44E0-9255-FC267389AFDB}"/>
              </a:ext>
            </a:extLst>
          </p:cNvPr>
          <p:cNvPicPr>
            <a:picLocks noChangeAspect="1"/>
          </p:cNvPicPr>
          <p:nvPr/>
        </p:nvPicPr>
        <p:blipFill>
          <a:blip r:embed="rId14"/>
          <a:stretch>
            <a:fillRect/>
          </a:stretch>
        </p:blipFill>
        <p:spPr>
          <a:xfrm>
            <a:off x="2207768" y="296443"/>
            <a:ext cx="2586174" cy="1939631"/>
          </a:xfrm>
          <a:prstGeom prst="rect">
            <a:avLst/>
          </a:prstGeom>
        </p:spPr>
      </p:pic>
      <p:pic>
        <p:nvPicPr>
          <p:cNvPr id="32" name="Picture 31">
            <a:extLst>
              <a:ext uri="{FF2B5EF4-FFF2-40B4-BE49-F238E27FC236}">
                <a16:creationId xmlns:a16="http://schemas.microsoft.com/office/drawing/2014/main" id="{E9F25AEB-7539-4D2F-AF57-68C4DCEC44B1}"/>
              </a:ext>
            </a:extLst>
          </p:cNvPr>
          <p:cNvPicPr>
            <a:picLocks noChangeAspect="1"/>
          </p:cNvPicPr>
          <p:nvPr/>
        </p:nvPicPr>
        <p:blipFill>
          <a:blip r:embed="rId15"/>
          <a:stretch>
            <a:fillRect/>
          </a:stretch>
        </p:blipFill>
        <p:spPr>
          <a:xfrm rot="5400000">
            <a:off x="4574461" y="513318"/>
            <a:ext cx="1931196" cy="1493115"/>
          </a:xfrm>
          <a:prstGeom prst="rect">
            <a:avLst/>
          </a:prstGeom>
        </p:spPr>
      </p:pic>
      <p:pic>
        <p:nvPicPr>
          <p:cNvPr id="1026" name="Picture 2" descr="Image preview">
            <a:extLst>
              <a:ext uri="{FF2B5EF4-FFF2-40B4-BE49-F238E27FC236}">
                <a16:creationId xmlns:a16="http://schemas.microsoft.com/office/drawing/2014/main" id="{AF894660-72FD-4591-8777-83D35692AE4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6562"/>
          <a:stretch/>
        </p:blipFill>
        <p:spPr bwMode="auto">
          <a:xfrm>
            <a:off x="2803886" y="1509322"/>
            <a:ext cx="3273222" cy="333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18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3">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4"/>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87641"/>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Therapies</a:t>
            </a:r>
          </a:p>
        </p:txBody>
      </p:sp>
      <p:sp>
        <p:nvSpPr>
          <p:cNvPr id="2" name="TextBox 1">
            <a:extLst>
              <a:ext uri="{FF2B5EF4-FFF2-40B4-BE49-F238E27FC236}">
                <a16:creationId xmlns:a16="http://schemas.microsoft.com/office/drawing/2014/main" id="{D5B7AC48-8BEE-42B1-BC8F-DAFCB86C64D6}"/>
              </a:ext>
            </a:extLst>
          </p:cNvPr>
          <p:cNvSpPr txBox="1"/>
          <p:nvPr/>
        </p:nvSpPr>
        <p:spPr>
          <a:xfrm>
            <a:off x="452487" y="548784"/>
            <a:ext cx="8173039" cy="4247317"/>
          </a:xfrm>
          <a:prstGeom prst="rect">
            <a:avLst/>
          </a:prstGeom>
          <a:noFill/>
        </p:spPr>
        <p:txBody>
          <a:bodyPr wrap="square" rtlCol="0">
            <a:spAutoFit/>
          </a:bodyPr>
          <a:lstStyle/>
          <a:p>
            <a:r>
              <a:rPr lang="en-GB" b="1" dirty="0"/>
              <a:t>At Alfreton Park we adhere to the SEND Code of Practice (2020), prioritising our pupils’ communication, cognition, social and emotional development and physical and sensory development above all else. We have a fantastic hydrotherapy pool which is timetabled to prioritise those pupils most in need. We also have service level agreements with both speech and language and occupational health providers to enable us to follow the best advice and support for our pupils. </a:t>
            </a:r>
          </a:p>
          <a:p>
            <a:pPr marL="285750" indent="-285750">
              <a:buFont typeface="Arial" panose="020B0604020202020204" pitchFamily="34" charset="0"/>
              <a:buChar char="•"/>
            </a:pPr>
            <a:r>
              <a:rPr lang="en-GB" dirty="0"/>
              <a:t>Pupils benefit from weekly visits from Nicki Lees, Speech &amp; Language Therapist (SaLT). Nicki is experienced in Alternative, Augmentative Communication (AAC) and has a wonderful relationship with our pupils.</a:t>
            </a:r>
          </a:p>
          <a:p>
            <a:pPr marL="285750" indent="-285750">
              <a:buFont typeface="Arial" panose="020B0604020202020204" pitchFamily="34" charset="0"/>
              <a:buChar char="•"/>
            </a:pPr>
            <a:r>
              <a:rPr lang="en-GB" dirty="0"/>
              <a:t>We also have fortnightly visits from a Sensory Integration Accredited Occupational Therapist (SI OT) to support pupils with their sensory needs, enabling staff to follow her guidance and follow the plans she provides to implement sensory diets several times daily as needed for each individual.</a:t>
            </a:r>
          </a:p>
          <a:p>
            <a:pPr marL="285750" indent="-285750">
              <a:buFont typeface="Arial" panose="020B0604020202020204" pitchFamily="34" charset="0"/>
              <a:buChar char="•"/>
            </a:pPr>
            <a:r>
              <a:rPr lang="en-GB" dirty="0"/>
              <a:t>Physiotherapists visit school most weeks along with the Occupational Health team to work with pupils on their caseload. </a:t>
            </a:r>
          </a:p>
        </p:txBody>
      </p:sp>
      <p:pic>
        <p:nvPicPr>
          <p:cNvPr id="5" name="Picture 4">
            <a:extLst>
              <a:ext uri="{FF2B5EF4-FFF2-40B4-BE49-F238E27FC236}">
                <a16:creationId xmlns:a16="http://schemas.microsoft.com/office/drawing/2014/main" id="{07CC55CD-1541-44AA-ADFC-B9580AFCCE78}"/>
              </a:ext>
            </a:extLst>
          </p:cNvPr>
          <p:cNvPicPr>
            <a:picLocks noChangeAspect="1"/>
          </p:cNvPicPr>
          <p:nvPr/>
        </p:nvPicPr>
        <p:blipFill rotWithShape="1">
          <a:blip r:embed="rId5"/>
          <a:srcRect l="23002" t="26953" r="63505" b="40790"/>
          <a:stretch/>
        </p:blipFill>
        <p:spPr>
          <a:xfrm>
            <a:off x="8066233" y="5415814"/>
            <a:ext cx="881551" cy="1185422"/>
          </a:xfrm>
          <a:prstGeom prst="rect">
            <a:avLst/>
          </a:prstGeom>
        </p:spPr>
      </p:pic>
    </p:spTree>
    <p:extLst>
      <p:ext uri="{BB962C8B-B14F-4D97-AF65-F5344CB8AC3E}">
        <p14:creationId xmlns:p14="http://schemas.microsoft.com/office/powerpoint/2010/main" val="16975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Hydrotherapy Pool</a:t>
            </a:r>
          </a:p>
        </p:txBody>
      </p:sp>
      <p:pic>
        <p:nvPicPr>
          <p:cNvPr id="3" name="Picture 2">
            <a:extLst>
              <a:ext uri="{FF2B5EF4-FFF2-40B4-BE49-F238E27FC236}">
                <a16:creationId xmlns:a16="http://schemas.microsoft.com/office/drawing/2014/main" id="{F61553F7-4DF7-4E77-A39E-1163CF263741}"/>
              </a:ext>
            </a:extLst>
          </p:cNvPr>
          <p:cNvPicPr>
            <a:picLocks noChangeAspect="1"/>
          </p:cNvPicPr>
          <p:nvPr/>
        </p:nvPicPr>
        <p:blipFill rotWithShape="1">
          <a:blip r:embed="rId4"/>
          <a:srcRect l="36701" t="31718" r="24330" b="17331"/>
          <a:stretch/>
        </p:blipFill>
        <p:spPr>
          <a:xfrm>
            <a:off x="1050577" y="1222608"/>
            <a:ext cx="6881567" cy="5061047"/>
          </a:xfrm>
          <a:prstGeom prst="rect">
            <a:avLst/>
          </a:prstGeom>
        </p:spPr>
      </p:pic>
      <p:pic>
        <p:nvPicPr>
          <p:cNvPr id="5" name="Picture 4">
            <a:extLst>
              <a:ext uri="{FF2B5EF4-FFF2-40B4-BE49-F238E27FC236}">
                <a16:creationId xmlns:a16="http://schemas.microsoft.com/office/drawing/2014/main" id="{64FC24EB-0EC4-4571-AE1E-AD8D9F1068C4}"/>
              </a:ext>
            </a:extLst>
          </p:cNvPr>
          <p:cNvPicPr>
            <a:picLocks noChangeAspect="1"/>
          </p:cNvPicPr>
          <p:nvPr/>
        </p:nvPicPr>
        <p:blipFill rotWithShape="1">
          <a:blip r:embed="rId5"/>
          <a:srcRect l="26804" t="29336" r="55670" b="42807"/>
          <a:stretch/>
        </p:blipFill>
        <p:spPr>
          <a:xfrm>
            <a:off x="7292144" y="5293282"/>
            <a:ext cx="1602557" cy="1432874"/>
          </a:xfrm>
          <a:prstGeom prst="rect">
            <a:avLst/>
          </a:prstGeom>
        </p:spPr>
      </p:pic>
    </p:spTree>
    <p:extLst>
      <p:ext uri="{BB962C8B-B14F-4D97-AF65-F5344CB8AC3E}">
        <p14:creationId xmlns:p14="http://schemas.microsoft.com/office/powerpoint/2010/main" val="256952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Rebound Therapy Room</a:t>
            </a:r>
          </a:p>
        </p:txBody>
      </p:sp>
      <p:pic>
        <p:nvPicPr>
          <p:cNvPr id="6" name="Picture 2">
            <a:extLst>
              <a:ext uri="{FF2B5EF4-FFF2-40B4-BE49-F238E27FC236}">
                <a16:creationId xmlns:a16="http://schemas.microsoft.com/office/drawing/2014/main" id="{F55FC890-0956-413C-A3A5-8B1C60BF0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506" y="1027546"/>
            <a:ext cx="4217317" cy="562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472AAF-CB46-4865-9364-05207971D05E}"/>
              </a:ext>
            </a:extLst>
          </p:cNvPr>
          <p:cNvPicPr>
            <a:picLocks noChangeAspect="1"/>
          </p:cNvPicPr>
          <p:nvPr/>
        </p:nvPicPr>
        <p:blipFill rotWithShape="1">
          <a:blip r:embed="rId5"/>
          <a:srcRect l="22268" t="31535" r="57732" b="43540"/>
          <a:stretch/>
        </p:blipFill>
        <p:spPr>
          <a:xfrm>
            <a:off x="7151833" y="5368588"/>
            <a:ext cx="1828800" cy="1282047"/>
          </a:xfrm>
          <a:prstGeom prst="rect">
            <a:avLst/>
          </a:prstGeom>
        </p:spPr>
      </p:pic>
    </p:spTree>
    <p:extLst>
      <p:ext uri="{BB962C8B-B14F-4D97-AF65-F5344CB8AC3E}">
        <p14:creationId xmlns:p14="http://schemas.microsoft.com/office/powerpoint/2010/main" val="359253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Sensory Integration Room</a:t>
            </a:r>
          </a:p>
        </p:txBody>
      </p:sp>
      <p:pic>
        <p:nvPicPr>
          <p:cNvPr id="2052" name="Picture 4" descr="Image preview">
            <a:extLst>
              <a:ext uri="{FF2B5EF4-FFF2-40B4-BE49-F238E27FC236}">
                <a16:creationId xmlns:a16="http://schemas.microsoft.com/office/drawing/2014/main" id="{5D89BEC8-3984-4D0B-BEA7-48907806E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561" y="1103092"/>
            <a:ext cx="4155453" cy="5540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B3E7FA-0BA0-4808-A433-A254BC7A699D}"/>
              </a:ext>
            </a:extLst>
          </p:cNvPr>
          <p:cNvPicPr>
            <a:picLocks noChangeAspect="1"/>
          </p:cNvPicPr>
          <p:nvPr/>
        </p:nvPicPr>
        <p:blipFill rotWithShape="1">
          <a:blip r:embed="rId5"/>
          <a:srcRect l="16288" t="28787" r="61134" b="34741"/>
          <a:stretch/>
        </p:blipFill>
        <p:spPr>
          <a:xfrm>
            <a:off x="7060276" y="4911365"/>
            <a:ext cx="1914042" cy="1739245"/>
          </a:xfrm>
          <a:prstGeom prst="rect">
            <a:avLst/>
          </a:prstGeom>
        </p:spPr>
      </p:pic>
    </p:spTree>
    <p:extLst>
      <p:ext uri="{BB962C8B-B14F-4D97-AF65-F5344CB8AC3E}">
        <p14:creationId xmlns:p14="http://schemas.microsoft.com/office/powerpoint/2010/main" val="152130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42971"/>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600296-7A91-470B-8EDC-D4E8C0AE3024}"/>
              </a:ext>
            </a:extLst>
          </p:cNvPr>
          <p:cNvPicPr>
            <a:picLocks noChangeAspect="1"/>
          </p:cNvPicPr>
          <p:nvPr/>
        </p:nvPicPr>
        <p:blipFill rotWithShape="1">
          <a:blip r:embed="rId3"/>
          <a:srcRect l="21651" t="14055" r="21359" b="14488"/>
          <a:stretch/>
        </p:blipFill>
        <p:spPr>
          <a:xfrm>
            <a:off x="390617" y="468298"/>
            <a:ext cx="8395807" cy="5921404"/>
          </a:xfrm>
          <a:prstGeom prst="rect">
            <a:avLst/>
          </a:prstGeom>
        </p:spPr>
      </p:pic>
    </p:spTree>
    <p:extLst>
      <p:ext uri="{BB962C8B-B14F-4D97-AF65-F5344CB8AC3E}">
        <p14:creationId xmlns:p14="http://schemas.microsoft.com/office/powerpoint/2010/main" val="144153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273666" y="-5800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Designated Safeguarding Leads</a:t>
            </a: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00136" y="110589"/>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E94475-4C97-47F7-AC62-3B5EE2A1B379}"/>
              </a:ext>
            </a:extLst>
          </p:cNvPr>
          <p:cNvPicPr>
            <a:picLocks noChangeAspect="1"/>
          </p:cNvPicPr>
          <p:nvPr/>
        </p:nvPicPr>
        <p:blipFill rotWithShape="1">
          <a:blip r:embed="rId3"/>
          <a:srcRect l="9706" t="14782" r="61569" b="12006"/>
          <a:stretch/>
        </p:blipFill>
        <p:spPr>
          <a:xfrm>
            <a:off x="530325" y="955844"/>
            <a:ext cx="8083350" cy="5821115"/>
          </a:xfrm>
          <a:prstGeom prst="rect">
            <a:avLst/>
          </a:prstGeom>
        </p:spPr>
      </p:pic>
      <p:pic>
        <p:nvPicPr>
          <p:cNvPr id="5" name="Picture 4">
            <a:extLst>
              <a:ext uri="{FF2B5EF4-FFF2-40B4-BE49-F238E27FC236}">
                <a16:creationId xmlns:a16="http://schemas.microsoft.com/office/drawing/2014/main" id="{AFE1D0E9-A31F-406E-8BAD-F8F0B5C393D8}"/>
              </a:ext>
            </a:extLst>
          </p:cNvPr>
          <p:cNvPicPr>
            <a:picLocks noChangeAspect="1"/>
          </p:cNvPicPr>
          <p:nvPr/>
        </p:nvPicPr>
        <p:blipFill rotWithShape="1">
          <a:blip r:embed="rId4"/>
          <a:srcRect l="16798" t="35017" r="63299" b="39508"/>
          <a:stretch/>
        </p:blipFill>
        <p:spPr>
          <a:xfrm>
            <a:off x="7078356" y="1137565"/>
            <a:ext cx="1347902" cy="970484"/>
          </a:xfrm>
          <a:prstGeom prst="rect">
            <a:avLst/>
          </a:prstGeom>
        </p:spPr>
      </p:pic>
      <p:sp>
        <p:nvSpPr>
          <p:cNvPr id="9" name="TextBox 8">
            <a:extLst>
              <a:ext uri="{FF2B5EF4-FFF2-40B4-BE49-F238E27FC236}">
                <a16:creationId xmlns:a16="http://schemas.microsoft.com/office/drawing/2014/main" id="{6A72F1D5-2E06-4889-8DF3-B12F2BA8D95D}"/>
              </a:ext>
            </a:extLst>
          </p:cNvPr>
          <p:cNvSpPr txBox="1"/>
          <p:nvPr/>
        </p:nvSpPr>
        <p:spPr>
          <a:xfrm>
            <a:off x="4782365" y="5986744"/>
            <a:ext cx="1326776" cy="276999"/>
          </a:xfrm>
          <a:prstGeom prst="rect">
            <a:avLst/>
          </a:prstGeom>
          <a:noFill/>
        </p:spPr>
        <p:txBody>
          <a:bodyPr wrap="square" rtlCol="0">
            <a:spAutoFit/>
          </a:bodyPr>
          <a:lstStyle/>
          <a:p>
            <a:r>
              <a:rPr lang="en-GB" sz="1200" dirty="0"/>
              <a:t>(Mat leave)</a:t>
            </a:r>
          </a:p>
        </p:txBody>
      </p:sp>
    </p:spTree>
    <p:extLst>
      <p:ext uri="{BB962C8B-B14F-4D97-AF65-F5344CB8AC3E}">
        <p14:creationId xmlns:p14="http://schemas.microsoft.com/office/powerpoint/2010/main" val="423334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273666" y="-5800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Core Safeguarding Team</a:t>
            </a: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25626" y="13409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7F27A8-3D34-415E-947D-1FD296976ABA}"/>
              </a:ext>
            </a:extLst>
          </p:cNvPr>
          <p:cNvPicPr>
            <a:picLocks noChangeAspect="1"/>
          </p:cNvPicPr>
          <p:nvPr/>
        </p:nvPicPr>
        <p:blipFill rotWithShape="1">
          <a:blip r:embed="rId3"/>
          <a:srcRect l="43111" t="62167" r="35989" b="18349"/>
          <a:stretch/>
        </p:blipFill>
        <p:spPr>
          <a:xfrm>
            <a:off x="2707688" y="1609079"/>
            <a:ext cx="5636578" cy="2955767"/>
          </a:xfrm>
          <a:prstGeom prst="rect">
            <a:avLst/>
          </a:prstGeom>
        </p:spPr>
      </p:pic>
      <p:pic>
        <p:nvPicPr>
          <p:cNvPr id="5" name="Picture 4">
            <a:extLst>
              <a:ext uri="{FF2B5EF4-FFF2-40B4-BE49-F238E27FC236}">
                <a16:creationId xmlns:a16="http://schemas.microsoft.com/office/drawing/2014/main" id="{2EB0E8B8-F339-4B26-9402-BDDBB4E73B13}"/>
              </a:ext>
            </a:extLst>
          </p:cNvPr>
          <p:cNvPicPr>
            <a:picLocks noChangeAspect="1"/>
          </p:cNvPicPr>
          <p:nvPr/>
        </p:nvPicPr>
        <p:blipFill rotWithShape="1">
          <a:blip r:embed="rId3"/>
          <a:srcRect l="21306" t="62299" r="71946" b="18217"/>
          <a:stretch/>
        </p:blipFill>
        <p:spPr>
          <a:xfrm>
            <a:off x="892223" y="1609079"/>
            <a:ext cx="1819909" cy="2955768"/>
          </a:xfrm>
          <a:prstGeom prst="rect">
            <a:avLst/>
          </a:prstGeom>
        </p:spPr>
      </p:pic>
      <p:pic>
        <p:nvPicPr>
          <p:cNvPr id="4" name="Picture 3">
            <a:extLst>
              <a:ext uri="{FF2B5EF4-FFF2-40B4-BE49-F238E27FC236}">
                <a16:creationId xmlns:a16="http://schemas.microsoft.com/office/drawing/2014/main" id="{3F3898E6-DE84-4066-A924-77B86CD7DA7A}"/>
              </a:ext>
            </a:extLst>
          </p:cNvPr>
          <p:cNvPicPr>
            <a:picLocks noChangeAspect="1"/>
          </p:cNvPicPr>
          <p:nvPr/>
        </p:nvPicPr>
        <p:blipFill rotWithShape="1">
          <a:blip r:embed="rId4"/>
          <a:srcRect l="16798" t="35017" r="63299" b="39508"/>
          <a:stretch/>
        </p:blipFill>
        <p:spPr>
          <a:xfrm>
            <a:off x="7097716" y="5248921"/>
            <a:ext cx="1819909" cy="1310327"/>
          </a:xfrm>
          <a:prstGeom prst="rect">
            <a:avLst/>
          </a:prstGeom>
        </p:spPr>
      </p:pic>
      <p:sp>
        <p:nvSpPr>
          <p:cNvPr id="2" name="TextBox 1">
            <a:extLst>
              <a:ext uri="{FF2B5EF4-FFF2-40B4-BE49-F238E27FC236}">
                <a16:creationId xmlns:a16="http://schemas.microsoft.com/office/drawing/2014/main" id="{69134ADA-555A-4B4F-A3B1-F946458DD0F0}"/>
              </a:ext>
            </a:extLst>
          </p:cNvPr>
          <p:cNvSpPr txBox="1"/>
          <p:nvPr/>
        </p:nvSpPr>
        <p:spPr>
          <a:xfrm>
            <a:off x="5105094" y="4301380"/>
            <a:ext cx="1326776" cy="276999"/>
          </a:xfrm>
          <a:prstGeom prst="rect">
            <a:avLst/>
          </a:prstGeom>
          <a:noFill/>
        </p:spPr>
        <p:txBody>
          <a:bodyPr wrap="square" rtlCol="0">
            <a:spAutoFit/>
          </a:bodyPr>
          <a:lstStyle/>
          <a:p>
            <a:r>
              <a:rPr lang="en-GB" sz="1200" dirty="0"/>
              <a:t>(Mat leave)</a:t>
            </a:r>
          </a:p>
        </p:txBody>
      </p:sp>
    </p:spTree>
    <p:extLst>
      <p:ext uri="{BB962C8B-B14F-4D97-AF65-F5344CB8AC3E}">
        <p14:creationId xmlns:p14="http://schemas.microsoft.com/office/powerpoint/2010/main" val="361723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550517" y="124461"/>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42185A-82EA-4E29-85C3-E8F82F8713B6}"/>
              </a:ext>
            </a:extLst>
          </p:cNvPr>
          <p:cNvPicPr>
            <a:picLocks noChangeAspect="1"/>
          </p:cNvPicPr>
          <p:nvPr/>
        </p:nvPicPr>
        <p:blipFill rotWithShape="1">
          <a:blip r:embed="rId3"/>
          <a:srcRect l="-4608" t="22690" r="4608" b="-372"/>
          <a:stretch/>
        </p:blipFill>
        <p:spPr>
          <a:xfrm>
            <a:off x="4675929" y="1843336"/>
            <a:ext cx="1515068" cy="1810799"/>
          </a:xfrm>
          <a:prstGeom prst="rect">
            <a:avLst/>
          </a:prstGeom>
        </p:spPr>
      </p:pic>
      <p:pic>
        <p:nvPicPr>
          <p:cNvPr id="10" name="Picture 9">
            <a:extLst>
              <a:ext uri="{FF2B5EF4-FFF2-40B4-BE49-F238E27FC236}">
                <a16:creationId xmlns:a16="http://schemas.microsoft.com/office/drawing/2014/main" id="{3B2F8374-00D3-48C4-A185-062C78FCC5C1}"/>
              </a:ext>
            </a:extLst>
          </p:cNvPr>
          <p:cNvPicPr>
            <a:picLocks noChangeAspect="1"/>
          </p:cNvPicPr>
          <p:nvPr/>
        </p:nvPicPr>
        <p:blipFill rotWithShape="1">
          <a:blip r:embed="rId4"/>
          <a:srcRect t="16909"/>
          <a:stretch/>
        </p:blipFill>
        <p:spPr>
          <a:xfrm>
            <a:off x="3841101" y="4349544"/>
            <a:ext cx="1510477" cy="1882597"/>
          </a:xfrm>
          <a:prstGeom prst="rect">
            <a:avLst/>
          </a:prstGeom>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5"/>
          <a:srcRect l="-143911" t="29547" r="143911" b="-10048"/>
          <a:stretch/>
        </p:blipFill>
        <p:spPr>
          <a:xfrm>
            <a:off x="2662561" y="3264645"/>
            <a:ext cx="1828800" cy="2208320"/>
          </a:xfrm>
          <a:prstGeom prst="rect">
            <a:avLst/>
          </a:prstGeom>
        </p:spPr>
      </p:pic>
      <p:pic>
        <p:nvPicPr>
          <p:cNvPr id="15" name="Picture 14">
            <a:extLst>
              <a:ext uri="{FF2B5EF4-FFF2-40B4-BE49-F238E27FC236}">
                <a16:creationId xmlns:a16="http://schemas.microsoft.com/office/drawing/2014/main" id="{D6F60CB8-9D2C-4C32-BAB2-61FF11C0373C}"/>
              </a:ext>
            </a:extLst>
          </p:cNvPr>
          <p:cNvPicPr>
            <a:picLocks noChangeAspect="1"/>
          </p:cNvPicPr>
          <p:nvPr/>
        </p:nvPicPr>
        <p:blipFill rotWithShape="1">
          <a:blip r:embed="rId6"/>
          <a:srcRect l="-163174" t="16512" r="163174" b="2987"/>
          <a:stretch/>
        </p:blipFill>
        <p:spPr>
          <a:xfrm>
            <a:off x="3196563" y="3563859"/>
            <a:ext cx="1828800" cy="2208320"/>
          </a:xfrm>
          <a:prstGeom prst="rect">
            <a:avLst/>
          </a:prstGeom>
        </p:spPr>
      </p:pic>
      <p:pic>
        <p:nvPicPr>
          <p:cNvPr id="17" name="Picture 16">
            <a:extLst>
              <a:ext uri="{FF2B5EF4-FFF2-40B4-BE49-F238E27FC236}">
                <a16:creationId xmlns:a16="http://schemas.microsoft.com/office/drawing/2014/main" id="{1DA7CA00-FAA5-46F4-9541-DF39879E8943}"/>
              </a:ext>
            </a:extLst>
          </p:cNvPr>
          <p:cNvPicPr>
            <a:picLocks noChangeAspect="1"/>
          </p:cNvPicPr>
          <p:nvPr/>
        </p:nvPicPr>
        <p:blipFill rotWithShape="1">
          <a:blip r:embed="rId7"/>
          <a:srcRect t="23825"/>
          <a:stretch/>
        </p:blipFill>
        <p:spPr>
          <a:xfrm>
            <a:off x="6434864" y="1843336"/>
            <a:ext cx="1553180" cy="1774715"/>
          </a:xfrm>
          <a:prstGeom prst="rect">
            <a:avLst/>
          </a:prstGeom>
        </p:spPr>
      </p:pic>
      <p:pic>
        <p:nvPicPr>
          <p:cNvPr id="29" name="Picture 28">
            <a:extLst>
              <a:ext uri="{FF2B5EF4-FFF2-40B4-BE49-F238E27FC236}">
                <a16:creationId xmlns:a16="http://schemas.microsoft.com/office/drawing/2014/main" id="{5C8EAE6F-AB84-4557-BBF6-EBE69B53B3FF}"/>
              </a:ext>
            </a:extLst>
          </p:cNvPr>
          <p:cNvPicPr>
            <a:picLocks noChangeAspect="1"/>
          </p:cNvPicPr>
          <p:nvPr/>
        </p:nvPicPr>
        <p:blipFill rotWithShape="1">
          <a:blip r:embed="rId8"/>
          <a:srcRect t="16340"/>
          <a:stretch/>
        </p:blipFill>
        <p:spPr>
          <a:xfrm>
            <a:off x="3072766" y="1847222"/>
            <a:ext cx="1428583" cy="1792719"/>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Senior Leadership Team</a:t>
            </a:r>
          </a:p>
        </p:txBody>
      </p:sp>
      <p:pic>
        <p:nvPicPr>
          <p:cNvPr id="35" name="Picture 34">
            <a:extLst>
              <a:ext uri="{FF2B5EF4-FFF2-40B4-BE49-F238E27FC236}">
                <a16:creationId xmlns:a16="http://schemas.microsoft.com/office/drawing/2014/main" id="{5F7CC44E-D6C4-4D01-8FBB-6F457F8F6B95}"/>
              </a:ext>
            </a:extLst>
          </p:cNvPr>
          <p:cNvPicPr/>
          <p:nvPr/>
        </p:nvPicPr>
        <p:blipFill rotWithShape="1">
          <a:blip r:embed="rId9" cstate="print">
            <a:extLst>
              <a:ext uri="{28A0092B-C50C-407E-A947-70E740481C1C}">
                <a14:useLocalDpi xmlns:a14="http://schemas.microsoft.com/office/drawing/2010/main" val="0"/>
              </a:ext>
            </a:extLst>
          </a:blip>
          <a:srcRect t="22569"/>
          <a:stretch/>
        </p:blipFill>
        <p:spPr bwMode="auto">
          <a:xfrm>
            <a:off x="1375417" y="1870702"/>
            <a:ext cx="1510477" cy="1783433"/>
          </a:xfrm>
          <a:prstGeom prst="rect">
            <a:avLst/>
          </a:prstGeom>
          <a:noFill/>
          <a:ln>
            <a:noFill/>
          </a:ln>
          <a:extLst>
            <a:ext uri="{53640926-AAD7-44D8-BBD7-CCE9431645EC}">
              <a14:shadowObscured xmlns:a14="http://schemas.microsoft.com/office/drawing/2010/main"/>
            </a:ext>
          </a:extLst>
        </p:spPr>
      </p:pic>
      <p:pic>
        <p:nvPicPr>
          <p:cNvPr id="37" name="Picture 36">
            <a:extLst>
              <a:ext uri="{FF2B5EF4-FFF2-40B4-BE49-F238E27FC236}">
                <a16:creationId xmlns:a16="http://schemas.microsoft.com/office/drawing/2014/main" id="{8A1F22C2-A78F-43B7-B17E-A515CAF91552}"/>
              </a:ext>
            </a:extLst>
          </p:cNvPr>
          <p:cNvPicPr>
            <a:picLocks noChangeAspect="1"/>
          </p:cNvPicPr>
          <p:nvPr/>
        </p:nvPicPr>
        <p:blipFill rotWithShape="1">
          <a:blip r:embed="rId5"/>
          <a:srcRect t="19499"/>
          <a:stretch/>
        </p:blipFill>
        <p:spPr>
          <a:xfrm>
            <a:off x="5960083" y="4366779"/>
            <a:ext cx="1570263" cy="1896130"/>
          </a:xfrm>
          <a:prstGeom prst="rect">
            <a:avLst/>
          </a:prstGeom>
        </p:spPr>
      </p:pic>
      <p:sp>
        <p:nvSpPr>
          <p:cNvPr id="38" name="TextBox 37">
            <a:extLst>
              <a:ext uri="{FF2B5EF4-FFF2-40B4-BE49-F238E27FC236}">
                <a16:creationId xmlns:a16="http://schemas.microsoft.com/office/drawing/2014/main" id="{A0891698-C7E4-45AD-A349-1F23622DFD8B}"/>
              </a:ext>
            </a:extLst>
          </p:cNvPr>
          <p:cNvSpPr txBox="1"/>
          <p:nvPr/>
        </p:nvSpPr>
        <p:spPr>
          <a:xfrm>
            <a:off x="1375417" y="3689722"/>
            <a:ext cx="1527234" cy="461665"/>
          </a:xfrm>
          <a:prstGeom prst="rect">
            <a:avLst/>
          </a:prstGeom>
          <a:noFill/>
        </p:spPr>
        <p:txBody>
          <a:bodyPr wrap="square" rtlCol="0">
            <a:spAutoFit/>
          </a:bodyPr>
          <a:lstStyle/>
          <a:p>
            <a:pPr algn="ctr"/>
            <a:r>
              <a:rPr lang="en-GB" sz="1200" dirty="0"/>
              <a:t>Josie O’Donnell</a:t>
            </a:r>
          </a:p>
          <a:p>
            <a:pPr algn="ctr"/>
            <a:r>
              <a:rPr lang="en-GB" sz="1200" dirty="0"/>
              <a:t>Headteacher</a:t>
            </a:r>
          </a:p>
        </p:txBody>
      </p:sp>
      <p:sp>
        <p:nvSpPr>
          <p:cNvPr id="39" name="TextBox 38">
            <a:extLst>
              <a:ext uri="{FF2B5EF4-FFF2-40B4-BE49-F238E27FC236}">
                <a16:creationId xmlns:a16="http://schemas.microsoft.com/office/drawing/2014/main" id="{193CC572-7E8F-4F01-83AA-8287F5A3C0DB}"/>
              </a:ext>
            </a:extLst>
          </p:cNvPr>
          <p:cNvSpPr txBox="1"/>
          <p:nvPr/>
        </p:nvSpPr>
        <p:spPr>
          <a:xfrm>
            <a:off x="3050285" y="3659659"/>
            <a:ext cx="1527234" cy="461665"/>
          </a:xfrm>
          <a:prstGeom prst="rect">
            <a:avLst/>
          </a:prstGeom>
          <a:noFill/>
        </p:spPr>
        <p:txBody>
          <a:bodyPr wrap="square" rtlCol="0">
            <a:spAutoFit/>
          </a:bodyPr>
          <a:lstStyle/>
          <a:p>
            <a:pPr algn="ctr"/>
            <a:r>
              <a:rPr lang="en-GB" sz="1200" dirty="0"/>
              <a:t>Emma Durham</a:t>
            </a:r>
          </a:p>
          <a:p>
            <a:pPr algn="ctr"/>
            <a:r>
              <a:rPr lang="en-GB" sz="1200" dirty="0"/>
              <a:t>Deputy Headteacher</a:t>
            </a:r>
          </a:p>
        </p:txBody>
      </p:sp>
      <p:sp>
        <p:nvSpPr>
          <p:cNvPr id="40" name="TextBox 39">
            <a:extLst>
              <a:ext uri="{FF2B5EF4-FFF2-40B4-BE49-F238E27FC236}">
                <a16:creationId xmlns:a16="http://schemas.microsoft.com/office/drawing/2014/main" id="{049592FA-1E4A-408A-ADC4-DBD2263197E4}"/>
              </a:ext>
            </a:extLst>
          </p:cNvPr>
          <p:cNvSpPr txBox="1"/>
          <p:nvPr/>
        </p:nvSpPr>
        <p:spPr>
          <a:xfrm>
            <a:off x="4566231" y="3654135"/>
            <a:ext cx="1922095" cy="646331"/>
          </a:xfrm>
          <a:prstGeom prst="rect">
            <a:avLst/>
          </a:prstGeom>
          <a:noFill/>
        </p:spPr>
        <p:txBody>
          <a:bodyPr wrap="square" rtlCol="0">
            <a:spAutoFit/>
          </a:bodyPr>
          <a:lstStyle/>
          <a:p>
            <a:pPr algn="ctr"/>
            <a:r>
              <a:rPr lang="en-GB" sz="1200" dirty="0"/>
              <a:t>Charlotte Young</a:t>
            </a:r>
          </a:p>
          <a:p>
            <a:pPr algn="ctr"/>
            <a:r>
              <a:rPr lang="en-GB" sz="1200" strike="sngStrike" dirty="0"/>
              <a:t>Assistant Headteacher </a:t>
            </a:r>
          </a:p>
          <a:p>
            <a:pPr algn="ctr"/>
            <a:r>
              <a:rPr lang="en-GB" sz="1200" dirty="0"/>
              <a:t>Acting Deputy Headteacher</a:t>
            </a:r>
          </a:p>
        </p:txBody>
      </p:sp>
      <p:sp>
        <p:nvSpPr>
          <p:cNvPr id="41" name="TextBox 40">
            <a:extLst>
              <a:ext uri="{FF2B5EF4-FFF2-40B4-BE49-F238E27FC236}">
                <a16:creationId xmlns:a16="http://schemas.microsoft.com/office/drawing/2014/main" id="{5790BD43-441E-409B-9C2F-20ABFD099B09}"/>
              </a:ext>
            </a:extLst>
          </p:cNvPr>
          <p:cNvSpPr txBox="1"/>
          <p:nvPr/>
        </p:nvSpPr>
        <p:spPr>
          <a:xfrm>
            <a:off x="6427308" y="3652385"/>
            <a:ext cx="1527234" cy="646331"/>
          </a:xfrm>
          <a:prstGeom prst="rect">
            <a:avLst/>
          </a:prstGeom>
          <a:noFill/>
        </p:spPr>
        <p:txBody>
          <a:bodyPr wrap="square" rtlCol="0">
            <a:spAutoFit/>
          </a:bodyPr>
          <a:lstStyle/>
          <a:p>
            <a:pPr algn="ctr"/>
            <a:r>
              <a:rPr lang="en-GB" sz="1200" dirty="0"/>
              <a:t>Marie McCuaig</a:t>
            </a:r>
          </a:p>
          <a:p>
            <a:pPr algn="ctr"/>
            <a:r>
              <a:rPr lang="en-GB" sz="1200" dirty="0"/>
              <a:t>Assistant Headteacher</a:t>
            </a:r>
          </a:p>
        </p:txBody>
      </p:sp>
      <p:sp>
        <p:nvSpPr>
          <p:cNvPr id="42" name="TextBox 41">
            <a:extLst>
              <a:ext uri="{FF2B5EF4-FFF2-40B4-BE49-F238E27FC236}">
                <a16:creationId xmlns:a16="http://schemas.microsoft.com/office/drawing/2014/main" id="{A9316E45-642A-490C-BFC7-D876C499AC15}"/>
              </a:ext>
            </a:extLst>
          </p:cNvPr>
          <p:cNvSpPr txBox="1"/>
          <p:nvPr/>
        </p:nvSpPr>
        <p:spPr>
          <a:xfrm>
            <a:off x="3841101" y="6220577"/>
            <a:ext cx="1527234" cy="646331"/>
          </a:xfrm>
          <a:prstGeom prst="rect">
            <a:avLst/>
          </a:prstGeom>
          <a:noFill/>
        </p:spPr>
        <p:txBody>
          <a:bodyPr wrap="square" rtlCol="0">
            <a:spAutoFit/>
          </a:bodyPr>
          <a:lstStyle/>
          <a:p>
            <a:pPr algn="ctr"/>
            <a:r>
              <a:rPr lang="en-GB" sz="1200" dirty="0"/>
              <a:t>Sharon Walker</a:t>
            </a:r>
          </a:p>
          <a:p>
            <a:pPr algn="ctr"/>
            <a:r>
              <a:rPr lang="en-GB" sz="1200" dirty="0"/>
              <a:t>Senior Family Support Practitioner</a:t>
            </a:r>
          </a:p>
        </p:txBody>
      </p:sp>
      <p:sp>
        <p:nvSpPr>
          <p:cNvPr id="43" name="TextBox 42">
            <a:extLst>
              <a:ext uri="{FF2B5EF4-FFF2-40B4-BE49-F238E27FC236}">
                <a16:creationId xmlns:a16="http://schemas.microsoft.com/office/drawing/2014/main" id="{E8B7C3D3-DA81-46C0-9E88-71324C36196D}"/>
              </a:ext>
            </a:extLst>
          </p:cNvPr>
          <p:cNvSpPr txBox="1"/>
          <p:nvPr/>
        </p:nvSpPr>
        <p:spPr>
          <a:xfrm>
            <a:off x="5997500" y="6232141"/>
            <a:ext cx="1527234" cy="646331"/>
          </a:xfrm>
          <a:prstGeom prst="rect">
            <a:avLst/>
          </a:prstGeom>
          <a:noFill/>
        </p:spPr>
        <p:txBody>
          <a:bodyPr wrap="square" rtlCol="0">
            <a:spAutoFit/>
          </a:bodyPr>
          <a:lstStyle/>
          <a:p>
            <a:pPr algn="ctr"/>
            <a:r>
              <a:rPr lang="en-GB" sz="1200" dirty="0"/>
              <a:t>Rebecca Dallman</a:t>
            </a:r>
          </a:p>
          <a:p>
            <a:pPr algn="ctr"/>
            <a:r>
              <a:rPr lang="en-GB" sz="1200" dirty="0"/>
              <a:t>School Business Manager</a:t>
            </a:r>
          </a:p>
        </p:txBody>
      </p:sp>
      <p:sp>
        <p:nvSpPr>
          <p:cNvPr id="18" name="TextBox 17">
            <a:extLst>
              <a:ext uri="{FF2B5EF4-FFF2-40B4-BE49-F238E27FC236}">
                <a16:creationId xmlns:a16="http://schemas.microsoft.com/office/drawing/2014/main" id="{DB2AE82D-55B2-42ED-9CE2-4D622AAF111C}"/>
              </a:ext>
            </a:extLst>
          </p:cNvPr>
          <p:cNvSpPr txBox="1"/>
          <p:nvPr/>
        </p:nvSpPr>
        <p:spPr>
          <a:xfrm>
            <a:off x="3360420" y="4015347"/>
            <a:ext cx="1326776" cy="276999"/>
          </a:xfrm>
          <a:prstGeom prst="rect">
            <a:avLst/>
          </a:prstGeom>
          <a:noFill/>
        </p:spPr>
        <p:txBody>
          <a:bodyPr wrap="square" rtlCol="0">
            <a:spAutoFit/>
          </a:bodyPr>
          <a:lstStyle/>
          <a:p>
            <a:r>
              <a:rPr lang="en-GB" sz="1200" dirty="0"/>
              <a:t>(Mat leave)</a:t>
            </a:r>
          </a:p>
        </p:txBody>
      </p:sp>
      <p:pic>
        <p:nvPicPr>
          <p:cNvPr id="19" name="Picture 18">
            <a:extLst>
              <a:ext uri="{FF2B5EF4-FFF2-40B4-BE49-F238E27FC236}">
                <a16:creationId xmlns:a16="http://schemas.microsoft.com/office/drawing/2014/main" id="{A208AEF1-318D-4EF4-A3BF-8C58F9ADE1FF}"/>
              </a:ext>
            </a:extLst>
          </p:cNvPr>
          <p:cNvPicPr>
            <a:picLocks noChangeAspect="1"/>
          </p:cNvPicPr>
          <p:nvPr/>
        </p:nvPicPr>
        <p:blipFill rotWithShape="1">
          <a:blip r:embed="rId10"/>
          <a:srcRect t="16909"/>
          <a:stretch/>
        </p:blipFill>
        <p:spPr>
          <a:xfrm>
            <a:off x="1666905" y="4315201"/>
            <a:ext cx="1565585" cy="1951282"/>
          </a:xfrm>
          <a:prstGeom prst="rect">
            <a:avLst/>
          </a:prstGeom>
        </p:spPr>
      </p:pic>
      <p:sp>
        <p:nvSpPr>
          <p:cNvPr id="21" name="TextBox 20">
            <a:extLst>
              <a:ext uri="{FF2B5EF4-FFF2-40B4-BE49-F238E27FC236}">
                <a16:creationId xmlns:a16="http://schemas.microsoft.com/office/drawing/2014/main" id="{6E838CF2-0B66-42F5-A033-14073862F6FD}"/>
              </a:ext>
            </a:extLst>
          </p:cNvPr>
          <p:cNvSpPr txBox="1"/>
          <p:nvPr/>
        </p:nvSpPr>
        <p:spPr>
          <a:xfrm>
            <a:off x="1523246" y="6312909"/>
            <a:ext cx="1891022" cy="461665"/>
          </a:xfrm>
          <a:prstGeom prst="rect">
            <a:avLst/>
          </a:prstGeom>
          <a:noFill/>
        </p:spPr>
        <p:txBody>
          <a:bodyPr wrap="square">
            <a:spAutoFit/>
          </a:bodyPr>
          <a:lstStyle/>
          <a:p>
            <a:pPr algn="ctr"/>
            <a:r>
              <a:rPr lang="en-GB" sz="1200" dirty="0"/>
              <a:t>Acting Assistant Headteacher</a:t>
            </a:r>
          </a:p>
        </p:txBody>
      </p:sp>
    </p:spTree>
    <p:extLst>
      <p:ext uri="{BB962C8B-B14F-4D97-AF65-F5344CB8AC3E}">
        <p14:creationId xmlns:p14="http://schemas.microsoft.com/office/powerpoint/2010/main" val="41371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0746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pic>
        <p:nvPicPr>
          <p:cNvPr id="21" name="Picture 20">
            <a:extLst>
              <a:ext uri="{FF2B5EF4-FFF2-40B4-BE49-F238E27FC236}">
                <a16:creationId xmlns:a16="http://schemas.microsoft.com/office/drawing/2014/main" id="{3F2F2A48-AD44-49C0-BEA1-2903550864AB}"/>
              </a:ext>
            </a:extLst>
          </p:cNvPr>
          <p:cNvPicPr>
            <a:picLocks noChangeAspect="1"/>
          </p:cNvPicPr>
          <p:nvPr/>
        </p:nvPicPr>
        <p:blipFill rotWithShape="1">
          <a:blip r:embed="rId4"/>
          <a:srcRect t="20181"/>
          <a:stretch/>
        </p:blipFill>
        <p:spPr>
          <a:xfrm>
            <a:off x="5744078" y="1659700"/>
            <a:ext cx="1599653" cy="1951281"/>
          </a:xfrm>
          <a:prstGeom prst="rect">
            <a:avLst/>
          </a:prstGeom>
        </p:spPr>
      </p:pic>
      <p:pic>
        <p:nvPicPr>
          <p:cNvPr id="27" name="Picture 26">
            <a:extLst>
              <a:ext uri="{FF2B5EF4-FFF2-40B4-BE49-F238E27FC236}">
                <a16:creationId xmlns:a16="http://schemas.microsoft.com/office/drawing/2014/main" id="{B0450E1F-1C4D-4532-9275-FC167E961AE9}"/>
              </a:ext>
            </a:extLst>
          </p:cNvPr>
          <p:cNvPicPr>
            <a:picLocks noChangeAspect="1"/>
          </p:cNvPicPr>
          <p:nvPr/>
        </p:nvPicPr>
        <p:blipFill rotWithShape="1">
          <a:blip r:embed="rId5"/>
          <a:srcRect t="16909"/>
          <a:stretch/>
        </p:blipFill>
        <p:spPr>
          <a:xfrm>
            <a:off x="3925832" y="1667567"/>
            <a:ext cx="1565585" cy="1951282"/>
          </a:xfrm>
          <a:prstGeom prst="rect">
            <a:avLst/>
          </a:prstGeom>
        </p:spPr>
      </p:pic>
      <p:pic>
        <p:nvPicPr>
          <p:cNvPr id="31" name="Picture 30">
            <a:extLst>
              <a:ext uri="{FF2B5EF4-FFF2-40B4-BE49-F238E27FC236}">
                <a16:creationId xmlns:a16="http://schemas.microsoft.com/office/drawing/2014/main" id="{0B8796FC-52E9-47EC-BFE7-3D42A48D816E}"/>
              </a:ext>
            </a:extLst>
          </p:cNvPr>
          <p:cNvPicPr>
            <a:picLocks noChangeAspect="1"/>
          </p:cNvPicPr>
          <p:nvPr/>
        </p:nvPicPr>
        <p:blipFill rotWithShape="1">
          <a:blip r:embed="rId6"/>
          <a:srcRect t="19688"/>
          <a:stretch/>
        </p:blipFill>
        <p:spPr>
          <a:xfrm>
            <a:off x="2103604" y="1686484"/>
            <a:ext cx="1601360" cy="1929132"/>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Middle Leadership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140667" y="3694684"/>
            <a:ext cx="1527234" cy="830997"/>
          </a:xfrm>
          <a:prstGeom prst="rect">
            <a:avLst/>
          </a:prstGeom>
          <a:noFill/>
        </p:spPr>
        <p:txBody>
          <a:bodyPr wrap="square" rtlCol="0">
            <a:spAutoFit/>
          </a:bodyPr>
          <a:lstStyle/>
          <a:p>
            <a:pPr algn="ctr"/>
            <a:r>
              <a:rPr lang="en-GB" sz="1200" dirty="0"/>
              <a:t>Katie Turner</a:t>
            </a:r>
          </a:p>
          <a:p>
            <a:pPr algn="ctr"/>
            <a:r>
              <a:rPr lang="en-GB" sz="1200" dirty="0"/>
              <a:t>Social, Emotional &amp; Mental Health Lead</a:t>
            </a:r>
          </a:p>
          <a:p>
            <a:pPr algn="ctr"/>
            <a:r>
              <a:rPr lang="en-GB" sz="1200" dirty="0"/>
              <a:t>RSHE &amp; PSHE</a:t>
            </a:r>
          </a:p>
        </p:txBody>
      </p:sp>
      <p:sp>
        <p:nvSpPr>
          <p:cNvPr id="39" name="TextBox 38">
            <a:extLst>
              <a:ext uri="{FF2B5EF4-FFF2-40B4-BE49-F238E27FC236}">
                <a16:creationId xmlns:a16="http://schemas.microsoft.com/office/drawing/2014/main" id="{193CC572-7E8F-4F01-83AA-8287F5A3C0DB}"/>
              </a:ext>
            </a:extLst>
          </p:cNvPr>
          <p:cNvSpPr txBox="1"/>
          <p:nvPr/>
        </p:nvSpPr>
        <p:spPr>
          <a:xfrm>
            <a:off x="3945007" y="3677447"/>
            <a:ext cx="1527234" cy="830997"/>
          </a:xfrm>
          <a:prstGeom prst="rect">
            <a:avLst/>
          </a:prstGeom>
          <a:noFill/>
        </p:spPr>
        <p:txBody>
          <a:bodyPr wrap="square" rtlCol="0">
            <a:spAutoFit/>
          </a:bodyPr>
          <a:lstStyle/>
          <a:p>
            <a:pPr algn="ctr"/>
            <a:r>
              <a:rPr lang="en-GB" sz="1200" dirty="0"/>
              <a:t>Clare Charlesworth</a:t>
            </a:r>
          </a:p>
          <a:p>
            <a:pPr algn="ctr"/>
            <a:r>
              <a:rPr lang="en-GB" sz="1200" dirty="0"/>
              <a:t>Communication &amp; Interaction Lead</a:t>
            </a:r>
          </a:p>
          <a:p>
            <a:pPr algn="ctr"/>
            <a:r>
              <a:rPr lang="en-GB" sz="1200" dirty="0"/>
              <a:t>Staff Governor</a:t>
            </a:r>
          </a:p>
        </p:txBody>
      </p:sp>
      <p:sp>
        <p:nvSpPr>
          <p:cNvPr id="41" name="TextBox 40">
            <a:extLst>
              <a:ext uri="{FF2B5EF4-FFF2-40B4-BE49-F238E27FC236}">
                <a16:creationId xmlns:a16="http://schemas.microsoft.com/office/drawing/2014/main" id="{5790BD43-441E-409B-9C2F-20ABFD099B09}"/>
              </a:ext>
            </a:extLst>
          </p:cNvPr>
          <p:cNvSpPr txBox="1"/>
          <p:nvPr/>
        </p:nvSpPr>
        <p:spPr>
          <a:xfrm>
            <a:off x="5815346" y="3677447"/>
            <a:ext cx="1527234" cy="830997"/>
          </a:xfrm>
          <a:prstGeom prst="rect">
            <a:avLst/>
          </a:prstGeom>
          <a:noFill/>
        </p:spPr>
        <p:txBody>
          <a:bodyPr wrap="square" rtlCol="0">
            <a:spAutoFit/>
          </a:bodyPr>
          <a:lstStyle/>
          <a:p>
            <a:pPr algn="ctr"/>
            <a:r>
              <a:rPr lang="en-GB" sz="1200" dirty="0"/>
              <a:t>Amy Naylor</a:t>
            </a:r>
          </a:p>
          <a:p>
            <a:pPr algn="ctr"/>
            <a:r>
              <a:rPr lang="en-GB" sz="1200" dirty="0"/>
              <a:t>Post-14 Lead</a:t>
            </a:r>
          </a:p>
          <a:p>
            <a:pPr algn="ctr"/>
            <a:r>
              <a:rPr lang="en-GB" sz="1200" dirty="0"/>
              <a:t>Careers &amp; Accreditation</a:t>
            </a:r>
          </a:p>
        </p:txBody>
      </p:sp>
    </p:spTree>
    <p:extLst>
      <p:ext uri="{BB962C8B-B14F-4D97-AF65-F5344CB8AC3E}">
        <p14:creationId xmlns:p14="http://schemas.microsoft.com/office/powerpoint/2010/main" val="361355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17088"/>
            <a:ext cx="8596668" cy="85243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Teaching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438697" y="2471148"/>
            <a:ext cx="1527234" cy="276999"/>
          </a:xfrm>
          <a:prstGeom prst="rect">
            <a:avLst/>
          </a:prstGeom>
          <a:noFill/>
        </p:spPr>
        <p:txBody>
          <a:bodyPr wrap="square" rtlCol="0">
            <a:spAutoFit/>
          </a:bodyPr>
          <a:lstStyle/>
          <a:p>
            <a:pPr algn="ctr"/>
            <a:r>
              <a:rPr lang="en-GB" sz="1200" dirty="0"/>
              <a:t>Katie Henson</a:t>
            </a:r>
          </a:p>
        </p:txBody>
      </p:sp>
      <p:pic>
        <p:nvPicPr>
          <p:cNvPr id="3" name="Picture 2">
            <a:extLst>
              <a:ext uri="{FF2B5EF4-FFF2-40B4-BE49-F238E27FC236}">
                <a16:creationId xmlns:a16="http://schemas.microsoft.com/office/drawing/2014/main" id="{AB39949B-4F5F-4918-BECD-55AE72D38B96}"/>
              </a:ext>
            </a:extLst>
          </p:cNvPr>
          <p:cNvPicPr>
            <a:picLocks noChangeAspect="1"/>
          </p:cNvPicPr>
          <p:nvPr/>
        </p:nvPicPr>
        <p:blipFill rotWithShape="1">
          <a:blip r:embed="rId4"/>
          <a:srcRect t="16447"/>
          <a:stretch/>
        </p:blipFill>
        <p:spPr>
          <a:xfrm>
            <a:off x="5279555" y="826892"/>
            <a:ext cx="1285875" cy="1611589"/>
          </a:xfrm>
          <a:prstGeom prst="rect">
            <a:avLst/>
          </a:prstGeom>
        </p:spPr>
      </p:pic>
      <p:pic>
        <p:nvPicPr>
          <p:cNvPr id="7" name="Picture 6">
            <a:extLst>
              <a:ext uri="{FF2B5EF4-FFF2-40B4-BE49-F238E27FC236}">
                <a16:creationId xmlns:a16="http://schemas.microsoft.com/office/drawing/2014/main" id="{0CB74B6A-69E4-41D6-BC7C-B115D2036E65}"/>
              </a:ext>
            </a:extLst>
          </p:cNvPr>
          <p:cNvPicPr>
            <a:picLocks noChangeAspect="1"/>
          </p:cNvPicPr>
          <p:nvPr/>
        </p:nvPicPr>
        <p:blipFill rotWithShape="1">
          <a:blip r:embed="rId5"/>
          <a:srcRect t="19499"/>
          <a:stretch/>
        </p:blipFill>
        <p:spPr>
          <a:xfrm>
            <a:off x="1157364" y="5005431"/>
            <a:ext cx="1321517" cy="1595764"/>
          </a:xfrm>
          <a:prstGeom prst="rect">
            <a:avLst/>
          </a:prstGeom>
        </p:spPr>
      </p:pic>
      <p:pic>
        <p:nvPicPr>
          <p:cNvPr id="10" name="Picture 9">
            <a:extLst>
              <a:ext uri="{FF2B5EF4-FFF2-40B4-BE49-F238E27FC236}">
                <a16:creationId xmlns:a16="http://schemas.microsoft.com/office/drawing/2014/main" id="{06119A64-12AC-4AB1-BBCA-1DB9AA5BFDB1}"/>
              </a:ext>
            </a:extLst>
          </p:cNvPr>
          <p:cNvPicPr>
            <a:picLocks noChangeAspect="1"/>
          </p:cNvPicPr>
          <p:nvPr/>
        </p:nvPicPr>
        <p:blipFill rotWithShape="1">
          <a:blip r:embed="rId6"/>
          <a:srcRect t="20757" b="-1258"/>
          <a:stretch/>
        </p:blipFill>
        <p:spPr>
          <a:xfrm>
            <a:off x="459338" y="826892"/>
            <a:ext cx="1368268" cy="1652218"/>
          </a:xfrm>
          <a:prstGeom prst="rect">
            <a:avLst/>
          </a:prstGeom>
        </p:spPr>
      </p:pic>
      <p:pic>
        <p:nvPicPr>
          <p:cNvPr id="14" name="Picture 13">
            <a:extLst>
              <a:ext uri="{FF2B5EF4-FFF2-40B4-BE49-F238E27FC236}">
                <a16:creationId xmlns:a16="http://schemas.microsoft.com/office/drawing/2014/main" id="{E10977F6-3980-4B69-87CA-E8382C383024}"/>
              </a:ext>
            </a:extLst>
          </p:cNvPr>
          <p:cNvPicPr>
            <a:picLocks noChangeAspect="1"/>
          </p:cNvPicPr>
          <p:nvPr/>
        </p:nvPicPr>
        <p:blipFill rotWithShape="1">
          <a:blip r:embed="rId7"/>
          <a:srcRect l="-1381" t="14521" r="1381" b="-756"/>
          <a:stretch/>
        </p:blipFill>
        <p:spPr>
          <a:xfrm>
            <a:off x="5258711" y="2819668"/>
            <a:ext cx="1368183" cy="1769759"/>
          </a:xfrm>
          <a:prstGeom prst="rect">
            <a:avLst/>
          </a:prstGeom>
        </p:spPr>
      </p:pic>
      <p:pic>
        <p:nvPicPr>
          <p:cNvPr id="20" name="Picture 19">
            <a:extLst>
              <a:ext uri="{FF2B5EF4-FFF2-40B4-BE49-F238E27FC236}">
                <a16:creationId xmlns:a16="http://schemas.microsoft.com/office/drawing/2014/main" id="{A5DDE470-54C9-4A56-A74A-703B16F46AB7}"/>
              </a:ext>
            </a:extLst>
          </p:cNvPr>
          <p:cNvPicPr>
            <a:picLocks noChangeAspect="1"/>
          </p:cNvPicPr>
          <p:nvPr/>
        </p:nvPicPr>
        <p:blipFill rotWithShape="1">
          <a:blip r:embed="rId8"/>
          <a:srcRect t="13235"/>
          <a:stretch/>
        </p:blipFill>
        <p:spPr>
          <a:xfrm>
            <a:off x="3716665" y="2824094"/>
            <a:ext cx="1359814" cy="1769759"/>
          </a:xfrm>
          <a:prstGeom prst="rect">
            <a:avLst/>
          </a:prstGeom>
        </p:spPr>
      </p:pic>
      <p:pic>
        <p:nvPicPr>
          <p:cNvPr id="22" name="Picture 21">
            <a:extLst>
              <a:ext uri="{FF2B5EF4-FFF2-40B4-BE49-F238E27FC236}">
                <a16:creationId xmlns:a16="http://schemas.microsoft.com/office/drawing/2014/main" id="{590A3892-469B-4624-BBB5-B9CAE835C1E6}"/>
              </a:ext>
            </a:extLst>
          </p:cNvPr>
          <p:cNvPicPr>
            <a:picLocks noChangeAspect="1"/>
          </p:cNvPicPr>
          <p:nvPr/>
        </p:nvPicPr>
        <p:blipFill rotWithShape="1">
          <a:blip r:embed="rId9"/>
          <a:srcRect t="14197"/>
          <a:stretch/>
        </p:blipFill>
        <p:spPr>
          <a:xfrm>
            <a:off x="2111908" y="2834139"/>
            <a:ext cx="1359814" cy="1750130"/>
          </a:xfrm>
          <a:prstGeom prst="rect">
            <a:avLst/>
          </a:prstGeom>
        </p:spPr>
      </p:pic>
      <p:pic>
        <p:nvPicPr>
          <p:cNvPr id="26" name="Picture 25">
            <a:extLst>
              <a:ext uri="{FF2B5EF4-FFF2-40B4-BE49-F238E27FC236}">
                <a16:creationId xmlns:a16="http://schemas.microsoft.com/office/drawing/2014/main" id="{0CB0BECB-A23B-4099-A960-E5DEDFE2B82F}"/>
              </a:ext>
            </a:extLst>
          </p:cNvPr>
          <p:cNvPicPr>
            <a:picLocks noChangeAspect="1"/>
          </p:cNvPicPr>
          <p:nvPr/>
        </p:nvPicPr>
        <p:blipFill rotWithShape="1">
          <a:blip r:embed="rId10"/>
          <a:srcRect t="12128"/>
          <a:stretch/>
        </p:blipFill>
        <p:spPr>
          <a:xfrm>
            <a:off x="487863" y="2812356"/>
            <a:ext cx="1330259" cy="1753399"/>
          </a:xfrm>
          <a:prstGeom prst="rect">
            <a:avLst/>
          </a:prstGeom>
        </p:spPr>
      </p:pic>
      <p:pic>
        <p:nvPicPr>
          <p:cNvPr id="28" name="Picture 27">
            <a:extLst>
              <a:ext uri="{FF2B5EF4-FFF2-40B4-BE49-F238E27FC236}">
                <a16:creationId xmlns:a16="http://schemas.microsoft.com/office/drawing/2014/main" id="{2A0ABA1B-239D-4435-89CA-E0E0BA020B03}"/>
              </a:ext>
            </a:extLst>
          </p:cNvPr>
          <p:cNvPicPr>
            <a:picLocks noChangeAspect="1"/>
          </p:cNvPicPr>
          <p:nvPr/>
        </p:nvPicPr>
        <p:blipFill rotWithShape="1">
          <a:blip r:embed="rId11"/>
          <a:srcRect t="13820"/>
          <a:stretch/>
        </p:blipFill>
        <p:spPr>
          <a:xfrm>
            <a:off x="6894348" y="813422"/>
            <a:ext cx="1257398" cy="1625442"/>
          </a:xfrm>
          <a:prstGeom prst="rect">
            <a:avLst/>
          </a:prstGeom>
        </p:spPr>
      </p:pic>
      <p:pic>
        <p:nvPicPr>
          <p:cNvPr id="30" name="Picture 29">
            <a:extLst>
              <a:ext uri="{FF2B5EF4-FFF2-40B4-BE49-F238E27FC236}">
                <a16:creationId xmlns:a16="http://schemas.microsoft.com/office/drawing/2014/main" id="{F8FF95BC-02E1-4D26-8D19-9AAB941FDC49}"/>
              </a:ext>
            </a:extLst>
          </p:cNvPr>
          <p:cNvPicPr>
            <a:picLocks noChangeAspect="1"/>
          </p:cNvPicPr>
          <p:nvPr/>
        </p:nvPicPr>
        <p:blipFill rotWithShape="1">
          <a:blip r:embed="rId12"/>
          <a:srcRect t="14109"/>
          <a:stretch/>
        </p:blipFill>
        <p:spPr>
          <a:xfrm>
            <a:off x="3717800" y="826025"/>
            <a:ext cx="1251847" cy="1612838"/>
          </a:xfrm>
          <a:prstGeom prst="rect">
            <a:avLst/>
          </a:prstGeom>
        </p:spPr>
      </p:pic>
      <p:pic>
        <p:nvPicPr>
          <p:cNvPr id="32" name="Picture 31">
            <a:extLst>
              <a:ext uri="{FF2B5EF4-FFF2-40B4-BE49-F238E27FC236}">
                <a16:creationId xmlns:a16="http://schemas.microsoft.com/office/drawing/2014/main" id="{8E2E68CF-BFF9-4D23-8FFC-68EB62B4DEC5}"/>
              </a:ext>
            </a:extLst>
          </p:cNvPr>
          <p:cNvPicPr>
            <a:picLocks noChangeAspect="1"/>
          </p:cNvPicPr>
          <p:nvPr/>
        </p:nvPicPr>
        <p:blipFill rotWithShape="1">
          <a:blip r:embed="rId13"/>
          <a:srcRect t="15971" b="736"/>
          <a:stretch/>
        </p:blipFill>
        <p:spPr>
          <a:xfrm>
            <a:off x="2128355" y="826024"/>
            <a:ext cx="1281389" cy="1612838"/>
          </a:xfrm>
          <a:prstGeom prst="rect">
            <a:avLst/>
          </a:prstGeom>
        </p:spPr>
      </p:pic>
      <p:sp>
        <p:nvSpPr>
          <p:cNvPr id="37" name="TextBox 36">
            <a:extLst>
              <a:ext uri="{FF2B5EF4-FFF2-40B4-BE49-F238E27FC236}">
                <a16:creationId xmlns:a16="http://schemas.microsoft.com/office/drawing/2014/main" id="{B33EFC54-180E-4737-BDC3-8BFF92A4CA88}"/>
              </a:ext>
            </a:extLst>
          </p:cNvPr>
          <p:cNvSpPr txBox="1"/>
          <p:nvPr/>
        </p:nvSpPr>
        <p:spPr>
          <a:xfrm>
            <a:off x="2055733" y="2469571"/>
            <a:ext cx="1527234" cy="276999"/>
          </a:xfrm>
          <a:prstGeom prst="rect">
            <a:avLst/>
          </a:prstGeom>
          <a:noFill/>
        </p:spPr>
        <p:txBody>
          <a:bodyPr wrap="square" rtlCol="0">
            <a:spAutoFit/>
          </a:bodyPr>
          <a:lstStyle/>
          <a:p>
            <a:pPr algn="ctr"/>
            <a:r>
              <a:rPr lang="en-GB" sz="1200" dirty="0"/>
              <a:t>Katie Turner</a:t>
            </a:r>
          </a:p>
        </p:txBody>
      </p:sp>
      <p:sp>
        <p:nvSpPr>
          <p:cNvPr id="40" name="TextBox 39">
            <a:extLst>
              <a:ext uri="{FF2B5EF4-FFF2-40B4-BE49-F238E27FC236}">
                <a16:creationId xmlns:a16="http://schemas.microsoft.com/office/drawing/2014/main" id="{74D204F6-73D7-40EE-B198-A44DCFA47705}"/>
              </a:ext>
            </a:extLst>
          </p:cNvPr>
          <p:cNvSpPr txBox="1"/>
          <p:nvPr/>
        </p:nvSpPr>
        <p:spPr>
          <a:xfrm>
            <a:off x="3636955" y="2467995"/>
            <a:ext cx="1527234" cy="276999"/>
          </a:xfrm>
          <a:prstGeom prst="rect">
            <a:avLst/>
          </a:prstGeom>
          <a:noFill/>
        </p:spPr>
        <p:txBody>
          <a:bodyPr wrap="square" rtlCol="0">
            <a:spAutoFit/>
          </a:bodyPr>
          <a:lstStyle/>
          <a:p>
            <a:pPr algn="ctr"/>
            <a:r>
              <a:rPr lang="en-GB" sz="1200" dirty="0"/>
              <a:t>Ceri-Anne McCallum</a:t>
            </a:r>
          </a:p>
        </p:txBody>
      </p:sp>
      <p:sp>
        <p:nvSpPr>
          <p:cNvPr id="42" name="TextBox 41">
            <a:extLst>
              <a:ext uri="{FF2B5EF4-FFF2-40B4-BE49-F238E27FC236}">
                <a16:creationId xmlns:a16="http://schemas.microsoft.com/office/drawing/2014/main" id="{FFECE528-E74F-4798-A4DA-161FA2628AD2}"/>
              </a:ext>
            </a:extLst>
          </p:cNvPr>
          <p:cNvSpPr txBox="1"/>
          <p:nvPr/>
        </p:nvSpPr>
        <p:spPr>
          <a:xfrm>
            <a:off x="5253991" y="2471148"/>
            <a:ext cx="1527234" cy="276999"/>
          </a:xfrm>
          <a:prstGeom prst="rect">
            <a:avLst/>
          </a:prstGeom>
          <a:noFill/>
        </p:spPr>
        <p:txBody>
          <a:bodyPr wrap="square" rtlCol="0">
            <a:spAutoFit/>
          </a:bodyPr>
          <a:lstStyle/>
          <a:p>
            <a:pPr algn="ctr"/>
            <a:r>
              <a:rPr lang="en-GB" sz="1200" dirty="0"/>
              <a:t>Marco Echeverria</a:t>
            </a:r>
          </a:p>
        </p:txBody>
      </p:sp>
      <p:sp>
        <p:nvSpPr>
          <p:cNvPr id="43" name="TextBox 42">
            <a:extLst>
              <a:ext uri="{FF2B5EF4-FFF2-40B4-BE49-F238E27FC236}">
                <a16:creationId xmlns:a16="http://schemas.microsoft.com/office/drawing/2014/main" id="{05B72F21-98A6-4A63-B0B4-ED5943AAD2B7}"/>
              </a:ext>
            </a:extLst>
          </p:cNvPr>
          <p:cNvSpPr txBox="1"/>
          <p:nvPr/>
        </p:nvSpPr>
        <p:spPr>
          <a:xfrm>
            <a:off x="6781225" y="2467995"/>
            <a:ext cx="1527234" cy="276999"/>
          </a:xfrm>
          <a:prstGeom prst="rect">
            <a:avLst/>
          </a:prstGeom>
          <a:noFill/>
        </p:spPr>
        <p:txBody>
          <a:bodyPr wrap="square" rtlCol="0">
            <a:spAutoFit/>
          </a:bodyPr>
          <a:lstStyle/>
          <a:p>
            <a:pPr algn="ctr"/>
            <a:r>
              <a:rPr lang="en-GB" sz="1200" dirty="0"/>
              <a:t>Ruth Woodhouse</a:t>
            </a:r>
          </a:p>
        </p:txBody>
      </p:sp>
      <p:sp>
        <p:nvSpPr>
          <p:cNvPr id="44" name="TextBox 43">
            <a:extLst>
              <a:ext uri="{FF2B5EF4-FFF2-40B4-BE49-F238E27FC236}">
                <a16:creationId xmlns:a16="http://schemas.microsoft.com/office/drawing/2014/main" id="{4D7EC492-8E1E-4801-A7CD-DFA7565453F9}"/>
              </a:ext>
            </a:extLst>
          </p:cNvPr>
          <p:cNvSpPr txBox="1"/>
          <p:nvPr/>
        </p:nvSpPr>
        <p:spPr>
          <a:xfrm>
            <a:off x="426072" y="4571572"/>
            <a:ext cx="1527234" cy="276999"/>
          </a:xfrm>
          <a:prstGeom prst="rect">
            <a:avLst/>
          </a:prstGeom>
          <a:noFill/>
        </p:spPr>
        <p:txBody>
          <a:bodyPr wrap="square" rtlCol="0">
            <a:spAutoFit/>
          </a:bodyPr>
          <a:lstStyle/>
          <a:p>
            <a:pPr algn="ctr"/>
            <a:r>
              <a:rPr lang="en-GB" sz="1200" dirty="0"/>
              <a:t>Louise Preston</a:t>
            </a:r>
          </a:p>
        </p:txBody>
      </p:sp>
      <p:sp>
        <p:nvSpPr>
          <p:cNvPr id="45" name="TextBox 44">
            <a:extLst>
              <a:ext uri="{FF2B5EF4-FFF2-40B4-BE49-F238E27FC236}">
                <a16:creationId xmlns:a16="http://schemas.microsoft.com/office/drawing/2014/main" id="{ED79B9A6-7E82-4BE1-8369-F93DB2307144}"/>
              </a:ext>
            </a:extLst>
          </p:cNvPr>
          <p:cNvSpPr txBox="1"/>
          <p:nvPr/>
        </p:nvSpPr>
        <p:spPr>
          <a:xfrm>
            <a:off x="2032736" y="4513553"/>
            <a:ext cx="1527234" cy="461665"/>
          </a:xfrm>
          <a:prstGeom prst="rect">
            <a:avLst/>
          </a:prstGeom>
          <a:noFill/>
        </p:spPr>
        <p:txBody>
          <a:bodyPr wrap="square" rtlCol="0">
            <a:spAutoFit/>
          </a:bodyPr>
          <a:lstStyle/>
          <a:p>
            <a:pPr algn="ctr"/>
            <a:r>
              <a:rPr lang="en-GB" sz="1200" dirty="0"/>
              <a:t>Chanise Gregory (mat leave)</a:t>
            </a:r>
          </a:p>
        </p:txBody>
      </p:sp>
      <p:sp>
        <p:nvSpPr>
          <p:cNvPr id="46" name="TextBox 45">
            <a:extLst>
              <a:ext uri="{FF2B5EF4-FFF2-40B4-BE49-F238E27FC236}">
                <a16:creationId xmlns:a16="http://schemas.microsoft.com/office/drawing/2014/main" id="{60B6268C-C43D-428F-B7E3-8C742ED1AAB0}"/>
              </a:ext>
            </a:extLst>
          </p:cNvPr>
          <p:cNvSpPr txBox="1"/>
          <p:nvPr/>
        </p:nvSpPr>
        <p:spPr>
          <a:xfrm>
            <a:off x="3693905" y="4582245"/>
            <a:ext cx="1527234" cy="276999"/>
          </a:xfrm>
          <a:prstGeom prst="rect">
            <a:avLst/>
          </a:prstGeom>
          <a:noFill/>
        </p:spPr>
        <p:txBody>
          <a:bodyPr wrap="square" rtlCol="0">
            <a:spAutoFit/>
          </a:bodyPr>
          <a:lstStyle/>
          <a:p>
            <a:pPr algn="ctr"/>
            <a:r>
              <a:rPr lang="en-GB" sz="1200" dirty="0"/>
              <a:t>Annabelle Towndrow</a:t>
            </a:r>
          </a:p>
        </p:txBody>
      </p:sp>
      <p:sp>
        <p:nvSpPr>
          <p:cNvPr id="47" name="TextBox 46">
            <a:extLst>
              <a:ext uri="{FF2B5EF4-FFF2-40B4-BE49-F238E27FC236}">
                <a16:creationId xmlns:a16="http://schemas.microsoft.com/office/drawing/2014/main" id="{B64B7410-0A0B-4F18-A693-B9558210FE94}"/>
              </a:ext>
            </a:extLst>
          </p:cNvPr>
          <p:cNvSpPr txBox="1"/>
          <p:nvPr/>
        </p:nvSpPr>
        <p:spPr>
          <a:xfrm>
            <a:off x="5195384" y="4571571"/>
            <a:ext cx="1527234" cy="276999"/>
          </a:xfrm>
          <a:prstGeom prst="rect">
            <a:avLst/>
          </a:prstGeom>
          <a:noFill/>
        </p:spPr>
        <p:txBody>
          <a:bodyPr wrap="square" rtlCol="0">
            <a:spAutoFit/>
          </a:bodyPr>
          <a:lstStyle/>
          <a:p>
            <a:pPr algn="ctr"/>
            <a:r>
              <a:rPr lang="en-GB" sz="1200" dirty="0"/>
              <a:t>Lucy Powell</a:t>
            </a:r>
          </a:p>
        </p:txBody>
      </p:sp>
      <p:sp>
        <p:nvSpPr>
          <p:cNvPr id="48" name="TextBox 47">
            <a:extLst>
              <a:ext uri="{FF2B5EF4-FFF2-40B4-BE49-F238E27FC236}">
                <a16:creationId xmlns:a16="http://schemas.microsoft.com/office/drawing/2014/main" id="{7DFB538D-7F3B-4FC4-9C2D-EAC3FE8D8913}"/>
              </a:ext>
            </a:extLst>
          </p:cNvPr>
          <p:cNvSpPr txBox="1"/>
          <p:nvPr/>
        </p:nvSpPr>
        <p:spPr>
          <a:xfrm>
            <a:off x="896471" y="6587656"/>
            <a:ext cx="1721165" cy="276999"/>
          </a:xfrm>
          <a:prstGeom prst="rect">
            <a:avLst/>
          </a:prstGeom>
          <a:noFill/>
        </p:spPr>
        <p:txBody>
          <a:bodyPr wrap="square" rtlCol="0">
            <a:spAutoFit/>
          </a:bodyPr>
          <a:lstStyle/>
          <a:p>
            <a:pPr algn="ctr"/>
            <a:r>
              <a:rPr lang="en-GB" sz="1200" dirty="0"/>
              <a:t>Katy Morley (Mat leave)</a:t>
            </a:r>
          </a:p>
        </p:txBody>
      </p:sp>
      <p:pic>
        <p:nvPicPr>
          <p:cNvPr id="4" name="Picture 3">
            <a:extLst>
              <a:ext uri="{FF2B5EF4-FFF2-40B4-BE49-F238E27FC236}">
                <a16:creationId xmlns:a16="http://schemas.microsoft.com/office/drawing/2014/main" id="{63A8EBFA-E296-4C13-8DB3-2C37E3C387BD}"/>
              </a:ext>
            </a:extLst>
          </p:cNvPr>
          <p:cNvPicPr>
            <a:picLocks noChangeAspect="1"/>
          </p:cNvPicPr>
          <p:nvPr/>
        </p:nvPicPr>
        <p:blipFill>
          <a:blip r:embed="rId14"/>
          <a:srcRect l="54" r="54"/>
          <a:stretch/>
        </p:blipFill>
        <p:spPr>
          <a:xfrm>
            <a:off x="3748276" y="5001287"/>
            <a:ext cx="1281847" cy="1604051"/>
          </a:xfrm>
          <a:prstGeom prst="rect">
            <a:avLst/>
          </a:prstGeom>
        </p:spPr>
      </p:pic>
      <p:sp>
        <p:nvSpPr>
          <p:cNvPr id="27" name="TextBox 26">
            <a:extLst>
              <a:ext uri="{FF2B5EF4-FFF2-40B4-BE49-F238E27FC236}">
                <a16:creationId xmlns:a16="http://schemas.microsoft.com/office/drawing/2014/main" id="{B4C4FCBF-20E9-4736-81F9-7C4DE6F41830}"/>
              </a:ext>
            </a:extLst>
          </p:cNvPr>
          <p:cNvSpPr txBox="1"/>
          <p:nvPr/>
        </p:nvSpPr>
        <p:spPr>
          <a:xfrm>
            <a:off x="3619783" y="6581594"/>
            <a:ext cx="1527234" cy="276999"/>
          </a:xfrm>
          <a:prstGeom prst="rect">
            <a:avLst/>
          </a:prstGeom>
          <a:noFill/>
        </p:spPr>
        <p:txBody>
          <a:bodyPr wrap="square" rtlCol="0">
            <a:spAutoFit/>
          </a:bodyPr>
          <a:lstStyle/>
          <a:p>
            <a:pPr algn="ctr"/>
            <a:r>
              <a:rPr lang="en-GB" sz="1200" dirty="0"/>
              <a:t>Victoria Sheldon</a:t>
            </a:r>
          </a:p>
        </p:txBody>
      </p:sp>
      <p:sp>
        <p:nvSpPr>
          <p:cNvPr id="31" name="TextBox 30">
            <a:extLst>
              <a:ext uri="{FF2B5EF4-FFF2-40B4-BE49-F238E27FC236}">
                <a16:creationId xmlns:a16="http://schemas.microsoft.com/office/drawing/2014/main" id="{B0524D7B-69BF-4B67-A334-1D4EAEA78251}"/>
              </a:ext>
            </a:extLst>
          </p:cNvPr>
          <p:cNvSpPr txBox="1"/>
          <p:nvPr/>
        </p:nvSpPr>
        <p:spPr>
          <a:xfrm>
            <a:off x="6119209" y="6557804"/>
            <a:ext cx="1527234" cy="276999"/>
          </a:xfrm>
          <a:prstGeom prst="rect">
            <a:avLst/>
          </a:prstGeom>
          <a:noFill/>
        </p:spPr>
        <p:txBody>
          <a:bodyPr wrap="square" rtlCol="0">
            <a:spAutoFit/>
          </a:bodyPr>
          <a:lstStyle/>
          <a:p>
            <a:pPr algn="ctr"/>
            <a:r>
              <a:rPr lang="en-GB" sz="1200" dirty="0"/>
              <a:t>Rebecca Conway</a:t>
            </a:r>
          </a:p>
        </p:txBody>
      </p:sp>
      <p:pic>
        <p:nvPicPr>
          <p:cNvPr id="8" name="Picture 7">
            <a:extLst>
              <a:ext uri="{FF2B5EF4-FFF2-40B4-BE49-F238E27FC236}">
                <a16:creationId xmlns:a16="http://schemas.microsoft.com/office/drawing/2014/main" id="{6043C7CC-4886-48CB-96CB-053A006EB415}"/>
              </a:ext>
            </a:extLst>
          </p:cNvPr>
          <p:cNvPicPr>
            <a:picLocks noChangeAspect="1"/>
          </p:cNvPicPr>
          <p:nvPr/>
        </p:nvPicPr>
        <p:blipFill>
          <a:blip r:embed="rId15"/>
          <a:stretch>
            <a:fillRect/>
          </a:stretch>
        </p:blipFill>
        <p:spPr>
          <a:xfrm>
            <a:off x="6226704" y="4903511"/>
            <a:ext cx="1312245" cy="1640306"/>
          </a:xfrm>
          <a:prstGeom prst="rect">
            <a:avLst/>
          </a:prstGeom>
        </p:spPr>
      </p:pic>
      <p:pic>
        <p:nvPicPr>
          <p:cNvPr id="6" name="Picture 5">
            <a:extLst>
              <a:ext uri="{FF2B5EF4-FFF2-40B4-BE49-F238E27FC236}">
                <a16:creationId xmlns:a16="http://schemas.microsoft.com/office/drawing/2014/main" id="{7F717D7E-C961-40A8-857C-BFDDA0D74268}"/>
              </a:ext>
            </a:extLst>
          </p:cNvPr>
          <p:cNvPicPr>
            <a:picLocks noChangeAspect="1"/>
          </p:cNvPicPr>
          <p:nvPr/>
        </p:nvPicPr>
        <p:blipFill rotWithShape="1">
          <a:blip r:embed="rId16"/>
          <a:srcRect l="11210" t="10140" r="10947" b="3313"/>
          <a:stretch/>
        </p:blipFill>
        <p:spPr>
          <a:xfrm>
            <a:off x="6895803" y="2806865"/>
            <a:ext cx="1255943" cy="1745478"/>
          </a:xfrm>
          <a:prstGeom prst="rect">
            <a:avLst/>
          </a:prstGeom>
        </p:spPr>
      </p:pic>
      <p:sp>
        <p:nvSpPr>
          <p:cNvPr id="33" name="TextBox 32">
            <a:extLst>
              <a:ext uri="{FF2B5EF4-FFF2-40B4-BE49-F238E27FC236}">
                <a16:creationId xmlns:a16="http://schemas.microsoft.com/office/drawing/2014/main" id="{77B8DD41-E191-49FA-9BA8-66DAA3F3AB3C}"/>
              </a:ext>
            </a:extLst>
          </p:cNvPr>
          <p:cNvSpPr txBox="1"/>
          <p:nvPr/>
        </p:nvSpPr>
        <p:spPr>
          <a:xfrm>
            <a:off x="6721231" y="4571571"/>
            <a:ext cx="1527234" cy="276999"/>
          </a:xfrm>
          <a:prstGeom prst="rect">
            <a:avLst/>
          </a:prstGeom>
          <a:noFill/>
        </p:spPr>
        <p:txBody>
          <a:bodyPr wrap="square" rtlCol="0">
            <a:spAutoFit/>
          </a:bodyPr>
          <a:lstStyle/>
          <a:p>
            <a:pPr algn="ctr"/>
            <a:r>
              <a:rPr lang="en-GB" sz="1200" dirty="0"/>
              <a:t>Leanne Hardy</a:t>
            </a:r>
          </a:p>
        </p:txBody>
      </p:sp>
    </p:spTree>
    <p:extLst>
      <p:ext uri="{BB962C8B-B14F-4D97-AF65-F5344CB8AC3E}">
        <p14:creationId xmlns:p14="http://schemas.microsoft.com/office/powerpoint/2010/main" val="290558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AEF6DC-9A17-45CA-9628-4933CE4183E9}"/>
              </a:ext>
            </a:extLst>
          </p:cNvPr>
          <p:cNvSpPr txBox="1">
            <a:spLocks/>
          </p:cNvSpPr>
          <p:nvPr/>
        </p:nvSpPr>
        <p:spPr>
          <a:xfrm>
            <a:off x="92262" y="-7045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School Context</a:t>
            </a:r>
          </a:p>
        </p:txBody>
      </p:sp>
      <p:sp>
        <p:nvSpPr>
          <p:cNvPr id="10" name="Content Placeholder 2">
            <a:extLst>
              <a:ext uri="{FF2B5EF4-FFF2-40B4-BE49-F238E27FC236}">
                <a16:creationId xmlns:a16="http://schemas.microsoft.com/office/drawing/2014/main" id="{21B01BA8-5AD3-416A-AE04-42FF9C04D6D4}"/>
              </a:ext>
            </a:extLst>
          </p:cNvPr>
          <p:cNvSpPr txBox="1">
            <a:spLocks/>
          </p:cNvSpPr>
          <p:nvPr/>
        </p:nvSpPr>
        <p:spPr>
          <a:xfrm>
            <a:off x="92262" y="965321"/>
            <a:ext cx="8987661" cy="44890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GB" sz="2000" dirty="0">
                <a:solidFill>
                  <a:schemeClr val="tx1"/>
                </a:solidFill>
              </a:rPr>
              <a:t>We are an all-through (2-19) generic special school, accommodating a wide range of pupils with SEND.</a:t>
            </a:r>
          </a:p>
          <a:p>
            <a:pPr marL="342900" indent="-342900" algn="l">
              <a:buFont typeface="Wingdings" panose="05000000000000000000" pitchFamily="2" charset="2"/>
              <a:buChar char="Ø"/>
            </a:pPr>
            <a:r>
              <a:rPr lang="en-GB" sz="2000" dirty="0">
                <a:solidFill>
                  <a:schemeClr val="tx1"/>
                </a:solidFill>
              </a:rPr>
              <a:t>We have small classes of between 6 and 15 pupils, each with a teacher and between 1 and 4 teaching assistants.</a:t>
            </a:r>
          </a:p>
          <a:p>
            <a:pPr marL="342900" indent="-342900" algn="l">
              <a:buFont typeface="Wingdings" panose="05000000000000000000" pitchFamily="2" charset="2"/>
              <a:buChar char="Ø"/>
            </a:pPr>
            <a:r>
              <a:rPr lang="en-GB" sz="2000" dirty="0">
                <a:solidFill>
                  <a:schemeClr val="tx1"/>
                </a:solidFill>
              </a:rPr>
              <a:t>Classes are divided into Early Years, Primary, Secondary and Post-14 departments.</a:t>
            </a:r>
          </a:p>
          <a:p>
            <a:pPr marL="342900" indent="-342900" algn="l">
              <a:buFont typeface="Wingdings" panose="05000000000000000000" pitchFamily="2" charset="2"/>
              <a:buChar char="Ø"/>
            </a:pPr>
            <a:r>
              <a:rPr lang="en-GB" sz="2000" dirty="0">
                <a:solidFill>
                  <a:schemeClr val="tx1"/>
                </a:solidFill>
              </a:rPr>
              <a:t>Classes are grouped by a combination of need, age and learning style</a:t>
            </a:r>
          </a:p>
          <a:p>
            <a:pPr marL="342900" indent="-342900" algn="l">
              <a:buFont typeface="Wingdings" panose="05000000000000000000" pitchFamily="2" charset="2"/>
              <a:buChar char="Ø"/>
            </a:pPr>
            <a:r>
              <a:rPr lang="en-GB" sz="2000" dirty="0">
                <a:solidFill>
                  <a:schemeClr val="tx1"/>
                </a:solidFill>
              </a:rPr>
              <a:t>Our pupils have severe, complex and profound learning difficulties, with many of them on the autistic spectrum. We also support pupils with additional medical needs, physical disabilities and more.</a:t>
            </a:r>
          </a:p>
          <a:p>
            <a:pPr marL="342900" indent="-342900" algn="l">
              <a:buFont typeface="Wingdings" panose="05000000000000000000" pitchFamily="2" charset="2"/>
              <a:buChar char="Ø"/>
            </a:pPr>
            <a:r>
              <a:rPr lang="en-GB" sz="2000" dirty="0">
                <a:solidFill>
                  <a:schemeClr val="tx1"/>
                </a:solidFill>
              </a:rPr>
              <a:t>We are a happy, caring community focused on helping our pupils to learn, problem solve, develop interests, independence and social skills and grow to discover their place in the adult world, through an individualised curriculum. </a:t>
            </a:r>
          </a:p>
        </p:txBody>
      </p:sp>
      <p:pic>
        <p:nvPicPr>
          <p:cNvPr id="12" name="Picture 2" descr="Image preview">
            <a:extLst>
              <a:ext uri="{FF2B5EF4-FFF2-40B4-BE49-F238E27FC236}">
                <a16:creationId xmlns:a16="http://schemas.microsoft.com/office/drawing/2014/main" id="{53342D6B-7C93-4EDF-B2DA-68061BA98569}"/>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049573" y="4510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29E658-925E-4EFC-86CB-875A83FDEE90}"/>
              </a:ext>
            </a:extLst>
          </p:cNvPr>
          <p:cNvPicPr>
            <a:picLocks noChangeAspect="1"/>
          </p:cNvPicPr>
          <p:nvPr/>
        </p:nvPicPr>
        <p:blipFill rotWithShape="1">
          <a:blip r:embed="rId3"/>
          <a:srcRect l="15567" t="30618" r="64433" b="36392"/>
          <a:stretch/>
        </p:blipFill>
        <p:spPr>
          <a:xfrm>
            <a:off x="211373" y="5114967"/>
            <a:ext cx="1676399" cy="1555423"/>
          </a:xfrm>
          <a:prstGeom prst="rect">
            <a:avLst/>
          </a:prstGeom>
        </p:spPr>
      </p:pic>
      <p:pic>
        <p:nvPicPr>
          <p:cNvPr id="5" name="Picture 4">
            <a:extLst>
              <a:ext uri="{FF2B5EF4-FFF2-40B4-BE49-F238E27FC236}">
                <a16:creationId xmlns:a16="http://schemas.microsoft.com/office/drawing/2014/main" id="{6541ECD2-1E81-4DF2-B462-0D5021A7A280}"/>
              </a:ext>
            </a:extLst>
          </p:cNvPr>
          <p:cNvPicPr>
            <a:picLocks noChangeAspect="1"/>
          </p:cNvPicPr>
          <p:nvPr/>
        </p:nvPicPr>
        <p:blipFill rotWithShape="1">
          <a:blip r:embed="rId4"/>
          <a:srcRect l="16289" t="30252" r="63299" b="35292"/>
          <a:stretch/>
        </p:blipFill>
        <p:spPr>
          <a:xfrm>
            <a:off x="7256226" y="5096812"/>
            <a:ext cx="1676400" cy="1591733"/>
          </a:xfrm>
          <a:prstGeom prst="rect">
            <a:avLst/>
          </a:prstGeom>
        </p:spPr>
      </p:pic>
    </p:spTree>
    <p:extLst>
      <p:ext uri="{BB962C8B-B14F-4D97-AF65-F5344CB8AC3E}">
        <p14:creationId xmlns:p14="http://schemas.microsoft.com/office/powerpoint/2010/main" val="4119153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51427"/>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Family Support</a:t>
            </a:r>
          </a:p>
        </p:txBody>
      </p:sp>
      <p:sp>
        <p:nvSpPr>
          <p:cNvPr id="38" name="TextBox 37">
            <a:extLst>
              <a:ext uri="{FF2B5EF4-FFF2-40B4-BE49-F238E27FC236}">
                <a16:creationId xmlns:a16="http://schemas.microsoft.com/office/drawing/2014/main" id="{A0891698-C7E4-45AD-A349-1F23622DFD8B}"/>
              </a:ext>
            </a:extLst>
          </p:cNvPr>
          <p:cNvSpPr txBox="1"/>
          <p:nvPr/>
        </p:nvSpPr>
        <p:spPr>
          <a:xfrm>
            <a:off x="3240506" y="5424900"/>
            <a:ext cx="2662985" cy="1015663"/>
          </a:xfrm>
          <a:prstGeom prst="rect">
            <a:avLst/>
          </a:prstGeom>
          <a:noFill/>
        </p:spPr>
        <p:txBody>
          <a:bodyPr wrap="square" rtlCol="0">
            <a:spAutoFit/>
          </a:bodyPr>
          <a:lstStyle/>
          <a:p>
            <a:pPr algn="ctr"/>
            <a:r>
              <a:rPr lang="en-GB" sz="2000" dirty="0"/>
              <a:t>Sharon Walker</a:t>
            </a:r>
          </a:p>
          <a:p>
            <a:pPr algn="ctr"/>
            <a:r>
              <a:rPr lang="en-GB" sz="2000" dirty="0"/>
              <a:t>Senior Family Support Practitioner</a:t>
            </a:r>
          </a:p>
        </p:txBody>
      </p:sp>
      <p:pic>
        <p:nvPicPr>
          <p:cNvPr id="16" name="Picture 15">
            <a:extLst>
              <a:ext uri="{FF2B5EF4-FFF2-40B4-BE49-F238E27FC236}">
                <a16:creationId xmlns:a16="http://schemas.microsoft.com/office/drawing/2014/main" id="{225142B7-8BAF-4161-A15D-E3AFB46CD201}"/>
              </a:ext>
            </a:extLst>
          </p:cNvPr>
          <p:cNvPicPr>
            <a:picLocks noChangeAspect="1"/>
          </p:cNvPicPr>
          <p:nvPr/>
        </p:nvPicPr>
        <p:blipFill rotWithShape="1">
          <a:blip r:embed="rId4"/>
          <a:srcRect t="16909"/>
          <a:stretch/>
        </p:blipFill>
        <p:spPr>
          <a:xfrm>
            <a:off x="3038233" y="1440771"/>
            <a:ext cx="3067534" cy="3823250"/>
          </a:xfrm>
          <a:prstGeom prst="rect">
            <a:avLst/>
          </a:prstGeom>
        </p:spPr>
      </p:pic>
    </p:spTree>
    <p:extLst>
      <p:ext uri="{BB962C8B-B14F-4D97-AF65-F5344CB8AC3E}">
        <p14:creationId xmlns:p14="http://schemas.microsoft.com/office/powerpoint/2010/main" val="2343043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52259" y="10746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394947" y="86751"/>
            <a:ext cx="8596668" cy="71746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Physical Therapy Link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69695" y="2506482"/>
            <a:ext cx="1828800" cy="1015663"/>
          </a:xfrm>
          <a:prstGeom prst="rect">
            <a:avLst/>
          </a:prstGeom>
          <a:noFill/>
        </p:spPr>
        <p:txBody>
          <a:bodyPr wrap="square" rtlCol="0">
            <a:spAutoFit/>
          </a:bodyPr>
          <a:lstStyle/>
          <a:p>
            <a:pPr algn="ctr"/>
            <a:r>
              <a:rPr lang="en-GB" sz="1200" dirty="0"/>
              <a:t>Donna Speight</a:t>
            </a:r>
          </a:p>
          <a:p>
            <a:pPr algn="ctr"/>
            <a:r>
              <a:rPr lang="en-GB" sz="1200" dirty="0"/>
              <a:t>Lead Therapy Link Worker</a:t>
            </a:r>
          </a:p>
          <a:p>
            <a:pPr algn="ctr"/>
            <a:r>
              <a:rPr lang="en-GB" sz="1200" dirty="0"/>
              <a:t>MOVE Practitioner</a:t>
            </a:r>
          </a:p>
          <a:p>
            <a:pPr algn="ctr"/>
            <a:r>
              <a:rPr lang="en-GB" sz="1200" dirty="0"/>
              <a:t>Moving and Handling Lead</a:t>
            </a:r>
          </a:p>
          <a:p>
            <a:pPr algn="ctr"/>
            <a:r>
              <a:rPr lang="en-GB" sz="1200" dirty="0"/>
              <a:t>Rebound Therapy</a:t>
            </a:r>
          </a:p>
        </p:txBody>
      </p:sp>
      <p:pic>
        <p:nvPicPr>
          <p:cNvPr id="3" name="Picture 2">
            <a:extLst>
              <a:ext uri="{FF2B5EF4-FFF2-40B4-BE49-F238E27FC236}">
                <a16:creationId xmlns:a16="http://schemas.microsoft.com/office/drawing/2014/main" id="{72C80400-5D1C-4F29-9920-9EF37643762B}"/>
              </a:ext>
            </a:extLst>
          </p:cNvPr>
          <p:cNvPicPr>
            <a:picLocks noChangeAspect="1"/>
          </p:cNvPicPr>
          <p:nvPr/>
        </p:nvPicPr>
        <p:blipFill rotWithShape="1">
          <a:blip r:embed="rId4"/>
          <a:srcRect t="19499"/>
          <a:stretch/>
        </p:blipFill>
        <p:spPr>
          <a:xfrm>
            <a:off x="1994391" y="3552991"/>
            <a:ext cx="1590008" cy="1919974"/>
          </a:xfrm>
          <a:prstGeom prst="rect">
            <a:avLst/>
          </a:prstGeom>
        </p:spPr>
      </p:pic>
      <p:pic>
        <p:nvPicPr>
          <p:cNvPr id="5" name="Picture 4">
            <a:extLst>
              <a:ext uri="{FF2B5EF4-FFF2-40B4-BE49-F238E27FC236}">
                <a16:creationId xmlns:a16="http://schemas.microsoft.com/office/drawing/2014/main" id="{B527EA81-6293-478F-8060-A0EA61F79964}"/>
              </a:ext>
            </a:extLst>
          </p:cNvPr>
          <p:cNvPicPr>
            <a:picLocks noChangeAspect="1"/>
          </p:cNvPicPr>
          <p:nvPr/>
        </p:nvPicPr>
        <p:blipFill rotWithShape="1">
          <a:blip r:embed="rId5"/>
          <a:srcRect t="19071"/>
          <a:stretch/>
        </p:blipFill>
        <p:spPr>
          <a:xfrm>
            <a:off x="5962941" y="835010"/>
            <a:ext cx="1346710" cy="1634814"/>
          </a:xfrm>
          <a:prstGeom prst="rect">
            <a:avLst/>
          </a:prstGeom>
        </p:spPr>
      </p:pic>
      <p:pic>
        <p:nvPicPr>
          <p:cNvPr id="7" name="Picture 6">
            <a:extLst>
              <a:ext uri="{FF2B5EF4-FFF2-40B4-BE49-F238E27FC236}">
                <a16:creationId xmlns:a16="http://schemas.microsoft.com/office/drawing/2014/main" id="{5CBF6619-80E6-4752-A52D-8A5E7513501C}"/>
              </a:ext>
            </a:extLst>
          </p:cNvPr>
          <p:cNvPicPr>
            <a:picLocks noChangeAspect="1"/>
          </p:cNvPicPr>
          <p:nvPr/>
        </p:nvPicPr>
        <p:blipFill rotWithShape="1">
          <a:blip r:embed="rId6"/>
          <a:srcRect t="19071" b="-1"/>
          <a:stretch/>
        </p:blipFill>
        <p:spPr>
          <a:xfrm>
            <a:off x="7189813" y="3573700"/>
            <a:ext cx="1590008" cy="1930161"/>
          </a:xfrm>
          <a:prstGeom prst="rect">
            <a:avLst/>
          </a:prstGeom>
        </p:spPr>
      </p:pic>
      <p:pic>
        <p:nvPicPr>
          <p:cNvPr id="9" name="Picture 8">
            <a:extLst>
              <a:ext uri="{FF2B5EF4-FFF2-40B4-BE49-F238E27FC236}">
                <a16:creationId xmlns:a16="http://schemas.microsoft.com/office/drawing/2014/main" id="{B71B17AF-1AE0-4933-9EEA-C9F9096F8E4A}"/>
              </a:ext>
            </a:extLst>
          </p:cNvPr>
          <p:cNvPicPr>
            <a:picLocks noChangeAspect="1"/>
          </p:cNvPicPr>
          <p:nvPr/>
        </p:nvPicPr>
        <p:blipFill rotWithShape="1">
          <a:blip r:embed="rId7"/>
          <a:srcRect t="19499"/>
          <a:stretch/>
        </p:blipFill>
        <p:spPr>
          <a:xfrm>
            <a:off x="5464578" y="3573701"/>
            <a:ext cx="1590008" cy="1919974"/>
          </a:xfrm>
          <a:prstGeom prst="rect">
            <a:avLst/>
          </a:prstGeom>
        </p:spPr>
      </p:pic>
      <p:pic>
        <p:nvPicPr>
          <p:cNvPr id="11" name="Picture 10">
            <a:extLst>
              <a:ext uri="{FF2B5EF4-FFF2-40B4-BE49-F238E27FC236}">
                <a16:creationId xmlns:a16="http://schemas.microsoft.com/office/drawing/2014/main" id="{816F4C2F-1943-4B68-98DB-13B9961A6240}"/>
              </a:ext>
            </a:extLst>
          </p:cNvPr>
          <p:cNvPicPr>
            <a:picLocks noChangeAspect="1"/>
          </p:cNvPicPr>
          <p:nvPr/>
        </p:nvPicPr>
        <p:blipFill rotWithShape="1">
          <a:blip r:embed="rId8"/>
          <a:srcRect t="19071"/>
          <a:stretch/>
        </p:blipFill>
        <p:spPr>
          <a:xfrm>
            <a:off x="3738480" y="3573701"/>
            <a:ext cx="1581615" cy="1919973"/>
          </a:xfrm>
          <a:prstGeom prst="rect">
            <a:avLst/>
          </a:prstGeom>
        </p:spPr>
      </p:pic>
      <p:pic>
        <p:nvPicPr>
          <p:cNvPr id="18" name="Picture 17">
            <a:extLst>
              <a:ext uri="{FF2B5EF4-FFF2-40B4-BE49-F238E27FC236}">
                <a16:creationId xmlns:a16="http://schemas.microsoft.com/office/drawing/2014/main" id="{8889E3A8-57BC-4612-A1A5-54E8EA02DDEE}"/>
              </a:ext>
            </a:extLst>
          </p:cNvPr>
          <p:cNvPicPr>
            <a:picLocks noChangeAspect="1"/>
          </p:cNvPicPr>
          <p:nvPr/>
        </p:nvPicPr>
        <p:blipFill rotWithShape="1">
          <a:blip r:embed="rId9"/>
          <a:srcRect t="19499"/>
          <a:stretch/>
        </p:blipFill>
        <p:spPr>
          <a:xfrm>
            <a:off x="2266659" y="840869"/>
            <a:ext cx="1349004" cy="1628955"/>
          </a:xfrm>
          <a:prstGeom prst="rect">
            <a:avLst/>
          </a:prstGeom>
        </p:spPr>
      </p:pic>
      <p:pic>
        <p:nvPicPr>
          <p:cNvPr id="21" name="Picture 20">
            <a:extLst>
              <a:ext uri="{FF2B5EF4-FFF2-40B4-BE49-F238E27FC236}">
                <a16:creationId xmlns:a16="http://schemas.microsoft.com/office/drawing/2014/main" id="{59448195-6BD3-42FC-92DE-8B8C5669B094}"/>
              </a:ext>
            </a:extLst>
          </p:cNvPr>
          <p:cNvPicPr>
            <a:picLocks noChangeAspect="1"/>
          </p:cNvPicPr>
          <p:nvPr/>
        </p:nvPicPr>
        <p:blipFill rotWithShape="1">
          <a:blip r:embed="rId10"/>
          <a:srcRect t="19499"/>
          <a:stretch/>
        </p:blipFill>
        <p:spPr>
          <a:xfrm>
            <a:off x="236062" y="3552992"/>
            <a:ext cx="1590008" cy="1919973"/>
          </a:xfrm>
          <a:prstGeom prst="rect">
            <a:avLst/>
          </a:prstGeom>
        </p:spPr>
      </p:pic>
      <p:sp>
        <p:nvSpPr>
          <p:cNvPr id="25" name="TextBox 24">
            <a:extLst>
              <a:ext uri="{FF2B5EF4-FFF2-40B4-BE49-F238E27FC236}">
                <a16:creationId xmlns:a16="http://schemas.microsoft.com/office/drawing/2014/main" id="{EE5A8863-CD17-4C8F-8750-1C686D8ABB9E}"/>
              </a:ext>
            </a:extLst>
          </p:cNvPr>
          <p:cNvSpPr txBox="1"/>
          <p:nvPr/>
        </p:nvSpPr>
        <p:spPr>
          <a:xfrm>
            <a:off x="5625305" y="2500623"/>
            <a:ext cx="2021981" cy="461665"/>
          </a:xfrm>
          <a:prstGeom prst="rect">
            <a:avLst/>
          </a:prstGeom>
          <a:noFill/>
        </p:spPr>
        <p:txBody>
          <a:bodyPr wrap="square" rtlCol="0">
            <a:spAutoFit/>
          </a:bodyPr>
          <a:lstStyle/>
          <a:p>
            <a:pPr algn="ctr"/>
            <a:r>
              <a:rPr lang="en-GB" sz="1200" dirty="0"/>
              <a:t>Joe Harrison</a:t>
            </a:r>
          </a:p>
          <a:p>
            <a:pPr algn="ctr"/>
            <a:r>
              <a:rPr lang="en-GB" sz="1200" dirty="0"/>
              <a:t>Hydrotherapy Pool Manager</a:t>
            </a:r>
          </a:p>
        </p:txBody>
      </p:sp>
      <p:sp>
        <p:nvSpPr>
          <p:cNvPr id="26" name="TextBox 25">
            <a:extLst>
              <a:ext uri="{FF2B5EF4-FFF2-40B4-BE49-F238E27FC236}">
                <a16:creationId xmlns:a16="http://schemas.microsoft.com/office/drawing/2014/main" id="{48FE8C00-6EB8-46CF-ACDD-A338BFC20424}"/>
              </a:ext>
            </a:extLst>
          </p:cNvPr>
          <p:cNvSpPr txBox="1"/>
          <p:nvPr/>
        </p:nvSpPr>
        <p:spPr>
          <a:xfrm>
            <a:off x="236061" y="5472965"/>
            <a:ext cx="1613847" cy="646331"/>
          </a:xfrm>
          <a:prstGeom prst="rect">
            <a:avLst/>
          </a:prstGeom>
          <a:noFill/>
        </p:spPr>
        <p:txBody>
          <a:bodyPr wrap="square" rtlCol="0">
            <a:spAutoFit/>
          </a:bodyPr>
          <a:lstStyle/>
          <a:p>
            <a:pPr algn="ctr"/>
            <a:r>
              <a:rPr lang="en-GB" sz="1200" dirty="0"/>
              <a:t>Wendy Toft</a:t>
            </a:r>
          </a:p>
          <a:p>
            <a:pPr algn="ctr"/>
            <a:r>
              <a:rPr lang="en-GB" sz="1200" dirty="0"/>
              <a:t>Therapy Link Worker</a:t>
            </a:r>
          </a:p>
          <a:p>
            <a:pPr algn="ctr"/>
            <a:r>
              <a:rPr lang="en-GB" sz="1200" dirty="0"/>
              <a:t>Rebound Therapy</a:t>
            </a:r>
          </a:p>
        </p:txBody>
      </p:sp>
      <p:sp>
        <p:nvSpPr>
          <p:cNvPr id="27" name="TextBox 26">
            <a:extLst>
              <a:ext uri="{FF2B5EF4-FFF2-40B4-BE49-F238E27FC236}">
                <a16:creationId xmlns:a16="http://schemas.microsoft.com/office/drawing/2014/main" id="{2F9545D1-EF91-495E-98D6-AF6AE1624E49}"/>
              </a:ext>
            </a:extLst>
          </p:cNvPr>
          <p:cNvSpPr txBox="1"/>
          <p:nvPr/>
        </p:nvSpPr>
        <p:spPr>
          <a:xfrm>
            <a:off x="1982471" y="5451426"/>
            <a:ext cx="1613847" cy="461665"/>
          </a:xfrm>
          <a:prstGeom prst="rect">
            <a:avLst/>
          </a:prstGeom>
          <a:noFill/>
        </p:spPr>
        <p:txBody>
          <a:bodyPr wrap="square" rtlCol="0">
            <a:spAutoFit/>
          </a:bodyPr>
          <a:lstStyle/>
          <a:p>
            <a:pPr algn="ctr"/>
            <a:r>
              <a:rPr lang="en-GB" sz="1200" dirty="0"/>
              <a:t>Tracy Hobson</a:t>
            </a:r>
          </a:p>
          <a:p>
            <a:pPr algn="ctr"/>
            <a:r>
              <a:rPr lang="en-GB" sz="1200" dirty="0"/>
              <a:t>Therapy Link Worker</a:t>
            </a:r>
          </a:p>
        </p:txBody>
      </p:sp>
      <p:sp>
        <p:nvSpPr>
          <p:cNvPr id="28" name="TextBox 27">
            <a:extLst>
              <a:ext uri="{FF2B5EF4-FFF2-40B4-BE49-F238E27FC236}">
                <a16:creationId xmlns:a16="http://schemas.microsoft.com/office/drawing/2014/main" id="{1F47FD47-8848-4C35-88BB-28F688057D6F}"/>
              </a:ext>
            </a:extLst>
          </p:cNvPr>
          <p:cNvSpPr txBox="1"/>
          <p:nvPr/>
        </p:nvSpPr>
        <p:spPr>
          <a:xfrm>
            <a:off x="3706248" y="5462196"/>
            <a:ext cx="1613847" cy="646331"/>
          </a:xfrm>
          <a:prstGeom prst="rect">
            <a:avLst/>
          </a:prstGeom>
          <a:noFill/>
        </p:spPr>
        <p:txBody>
          <a:bodyPr wrap="square" rtlCol="0">
            <a:spAutoFit/>
          </a:bodyPr>
          <a:lstStyle/>
          <a:p>
            <a:pPr algn="ctr"/>
            <a:r>
              <a:rPr lang="en-GB" sz="1200" dirty="0"/>
              <a:t>Christine Frost</a:t>
            </a:r>
          </a:p>
          <a:p>
            <a:pPr algn="ctr"/>
            <a:r>
              <a:rPr lang="en-GB" sz="1200" dirty="0"/>
              <a:t>MOVE Practitioner</a:t>
            </a:r>
          </a:p>
          <a:p>
            <a:pPr algn="ctr"/>
            <a:r>
              <a:rPr lang="en-GB" sz="1200" dirty="0"/>
              <a:t>Therapy Link Worker</a:t>
            </a:r>
          </a:p>
        </p:txBody>
      </p:sp>
      <p:sp>
        <p:nvSpPr>
          <p:cNvPr id="29" name="TextBox 28">
            <a:extLst>
              <a:ext uri="{FF2B5EF4-FFF2-40B4-BE49-F238E27FC236}">
                <a16:creationId xmlns:a16="http://schemas.microsoft.com/office/drawing/2014/main" id="{087E7505-18A7-4560-8847-F2993F48E7B2}"/>
              </a:ext>
            </a:extLst>
          </p:cNvPr>
          <p:cNvSpPr txBox="1"/>
          <p:nvPr/>
        </p:nvSpPr>
        <p:spPr>
          <a:xfrm>
            <a:off x="5456612" y="5463127"/>
            <a:ext cx="1613847" cy="646331"/>
          </a:xfrm>
          <a:prstGeom prst="rect">
            <a:avLst/>
          </a:prstGeom>
          <a:noFill/>
        </p:spPr>
        <p:txBody>
          <a:bodyPr wrap="square" rtlCol="0">
            <a:spAutoFit/>
          </a:bodyPr>
          <a:lstStyle/>
          <a:p>
            <a:pPr algn="ctr"/>
            <a:r>
              <a:rPr lang="en-GB" sz="1200" dirty="0"/>
              <a:t>Shannon Parkes</a:t>
            </a:r>
          </a:p>
          <a:p>
            <a:pPr algn="ctr"/>
            <a:r>
              <a:rPr lang="en-GB" sz="1200" dirty="0"/>
              <a:t>Therapy Link Worker</a:t>
            </a:r>
          </a:p>
          <a:p>
            <a:pPr algn="ctr"/>
            <a:r>
              <a:rPr lang="en-GB" sz="1200" dirty="0"/>
              <a:t>Rebound Therapy</a:t>
            </a:r>
          </a:p>
        </p:txBody>
      </p:sp>
      <p:sp>
        <p:nvSpPr>
          <p:cNvPr id="30" name="TextBox 29">
            <a:extLst>
              <a:ext uri="{FF2B5EF4-FFF2-40B4-BE49-F238E27FC236}">
                <a16:creationId xmlns:a16="http://schemas.microsoft.com/office/drawing/2014/main" id="{5F2B9D16-96B7-4FF9-8CA8-71BB8A1A42D7}"/>
              </a:ext>
            </a:extLst>
          </p:cNvPr>
          <p:cNvSpPr txBox="1"/>
          <p:nvPr/>
        </p:nvSpPr>
        <p:spPr>
          <a:xfrm>
            <a:off x="7177893" y="5462195"/>
            <a:ext cx="1613847" cy="646331"/>
          </a:xfrm>
          <a:prstGeom prst="rect">
            <a:avLst/>
          </a:prstGeom>
          <a:noFill/>
        </p:spPr>
        <p:txBody>
          <a:bodyPr wrap="square" rtlCol="0">
            <a:spAutoFit/>
          </a:bodyPr>
          <a:lstStyle/>
          <a:p>
            <a:pPr algn="ctr"/>
            <a:r>
              <a:rPr lang="en-GB" sz="1200" dirty="0"/>
              <a:t>Michelle James</a:t>
            </a:r>
          </a:p>
          <a:p>
            <a:pPr algn="ctr"/>
            <a:r>
              <a:rPr lang="en-GB" sz="1200" dirty="0"/>
              <a:t>Rebound Therapy</a:t>
            </a:r>
          </a:p>
          <a:p>
            <a:pPr algn="ctr"/>
            <a:r>
              <a:rPr lang="en-GB" sz="1200" dirty="0"/>
              <a:t>Lifeguard</a:t>
            </a:r>
          </a:p>
        </p:txBody>
      </p:sp>
    </p:spTree>
    <p:extLst>
      <p:ext uri="{BB962C8B-B14F-4D97-AF65-F5344CB8AC3E}">
        <p14:creationId xmlns:p14="http://schemas.microsoft.com/office/powerpoint/2010/main" val="155011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Work Experience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49727" y="4213831"/>
            <a:ext cx="1527234" cy="276999"/>
          </a:xfrm>
          <a:prstGeom prst="rect">
            <a:avLst/>
          </a:prstGeom>
          <a:noFill/>
        </p:spPr>
        <p:txBody>
          <a:bodyPr wrap="square" rtlCol="0">
            <a:spAutoFit/>
          </a:bodyPr>
          <a:lstStyle/>
          <a:p>
            <a:pPr algn="ctr"/>
            <a:r>
              <a:rPr lang="en-GB" sz="1200" dirty="0"/>
              <a:t>Jeanette Scarfe</a:t>
            </a:r>
          </a:p>
        </p:txBody>
      </p:sp>
      <p:sp>
        <p:nvSpPr>
          <p:cNvPr id="37" name="TextBox 36">
            <a:extLst>
              <a:ext uri="{FF2B5EF4-FFF2-40B4-BE49-F238E27FC236}">
                <a16:creationId xmlns:a16="http://schemas.microsoft.com/office/drawing/2014/main" id="{B33EFC54-180E-4737-BDC3-8BFF92A4CA88}"/>
              </a:ext>
            </a:extLst>
          </p:cNvPr>
          <p:cNvSpPr txBox="1"/>
          <p:nvPr/>
        </p:nvSpPr>
        <p:spPr>
          <a:xfrm>
            <a:off x="5592265" y="4230305"/>
            <a:ext cx="1527234" cy="276999"/>
          </a:xfrm>
          <a:prstGeom prst="rect">
            <a:avLst/>
          </a:prstGeom>
          <a:noFill/>
        </p:spPr>
        <p:txBody>
          <a:bodyPr wrap="square" rtlCol="0">
            <a:spAutoFit/>
          </a:bodyPr>
          <a:lstStyle/>
          <a:p>
            <a:pPr algn="ctr"/>
            <a:r>
              <a:rPr lang="en-GB" sz="1200" dirty="0"/>
              <a:t>Mary Mather</a:t>
            </a:r>
          </a:p>
        </p:txBody>
      </p:sp>
      <p:pic>
        <p:nvPicPr>
          <p:cNvPr id="3" name="Picture 2">
            <a:extLst>
              <a:ext uri="{FF2B5EF4-FFF2-40B4-BE49-F238E27FC236}">
                <a16:creationId xmlns:a16="http://schemas.microsoft.com/office/drawing/2014/main" id="{3287E7C9-6D91-4AEA-A5DF-C0840F8E8782}"/>
              </a:ext>
            </a:extLst>
          </p:cNvPr>
          <p:cNvPicPr>
            <a:picLocks noChangeAspect="1"/>
          </p:cNvPicPr>
          <p:nvPr/>
        </p:nvPicPr>
        <p:blipFill rotWithShape="1">
          <a:blip r:embed="rId4"/>
          <a:srcRect t="19499"/>
          <a:stretch/>
        </p:blipFill>
        <p:spPr>
          <a:xfrm>
            <a:off x="1920442" y="1978677"/>
            <a:ext cx="1828800" cy="2254637"/>
          </a:xfrm>
          <a:prstGeom prst="rect">
            <a:avLst/>
          </a:prstGeom>
        </p:spPr>
      </p:pic>
      <p:pic>
        <p:nvPicPr>
          <p:cNvPr id="5" name="Picture 4">
            <a:extLst>
              <a:ext uri="{FF2B5EF4-FFF2-40B4-BE49-F238E27FC236}">
                <a16:creationId xmlns:a16="http://schemas.microsoft.com/office/drawing/2014/main" id="{0B59766D-ED1B-48B3-9B3C-00B75A2427C9}"/>
              </a:ext>
            </a:extLst>
          </p:cNvPr>
          <p:cNvPicPr>
            <a:picLocks noChangeAspect="1"/>
          </p:cNvPicPr>
          <p:nvPr/>
        </p:nvPicPr>
        <p:blipFill rotWithShape="1">
          <a:blip r:embed="rId5"/>
          <a:srcRect t="18519"/>
          <a:stretch/>
        </p:blipFill>
        <p:spPr>
          <a:xfrm>
            <a:off x="5441482" y="1978677"/>
            <a:ext cx="1828800" cy="2235154"/>
          </a:xfrm>
          <a:prstGeom prst="rect">
            <a:avLst/>
          </a:prstGeom>
        </p:spPr>
      </p:pic>
      <p:pic>
        <p:nvPicPr>
          <p:cNvPr id="14" name="Picture 13">
            <a:extLst>
              <a:ext uri="{FF2B5EF4-FFF2-40B4-BE49-F238E27FC236}">
                <a16:creationId xmlns:a16="http://schemas.microsoft.com/office/drawing/2014/main" id="{F7373C11-409A-45D9-9D4E-42350BC8A3E6}"/>
              </a:ext>
            </a:extLst>
          </p:cNvPr>
          <p:cNvPicPr>
            <a:picLocks noChangeAspect="1"/>
          </p:cNvPicPr>
          <p:nvPr/>
        </p:nvPicPr>
        <p:blipFill rotWithShape="1">
          <a:blip r:embed="rId6"/>
          <a:srcRect l="24055" t="24018" r="34161" b="33209"/>
          <a:stretch/>
        </p:blipFill>
        <p:spPr>
          <a:xfrm rot="5400000">
            <a:off x="3822652" y="4700054"/>
            <a:ext cx="1659978" cy="1274478"/>
          </a:xfrm>
          <a:prstGeom prst="rect">
            <a:avLst/>
          </a:prstGeom>
        </p:spPr>
      </p:pic>
      <p:sp>
        <p:nvSpPr>
          <p:cNvPr id="15" name="TextBox 14">
            <a:extLst>
              <a:ext uri="{FF2B5EF4-FFF2-40B4-BE49-F238E27FC236}">
                <a16:creationId xmlns:a16="http://schemas.microsoft.com/office/drawing/2014/main" id="{1A6A6F22-7A67-4648-9792-516A9D1083A5}"/>
              </a:ext>
            </a:extLst>
          </p:cNvPr>
          <p:cNvSpPr txBox="1"/>
          <p:nvPr/>
        </p:nvSpPr>
        <p:spPr>
          <a:xfrm>
            <a:off x="3817549" y="6140513"/>
            <a:ext cx="1671057" cy="276999"/>
          </a:xfrm>
          <a:prstGeom prst="rect">
            <a:avLst/>
          </a:prstGeom>
          <a:noFill/>
        </p:spPr>
        <p:txBody>
          <a:bodyPr wrap="square" rtlCol="0">
            <a:spAutoFit/>
          </a:bodyPr>
          <a:lstStyle/>
          <a:p>
            <a:pPr algn="ctr"/>
            <a:r>
              <a:rPr lang="en-GB" sz="1200" dirty="0"/>
              <a:t>Richard Simpson</a:t>
            </a:r>
          </a:p>
        </p:txBody>
      </p:sp>
    </p:spTree>
    <p:extLst>
      <p:ext uri="{BB962C8B-B14F-4D97-AF65-F5344CB8AC3E}">
        <p14:creationId xmlns:p14="http://schemas.microsoft.com/office/powerpoint/2010/main" val="4078605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52259" y="10746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100002"/>
            <a:ext cx="8596668" cy="67212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Well-being and Nurture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1398147" y="2638376"/>
            <a:ext cx="1651432" cy="646331"/>
          </a:xfrm>
          <a:prstGeom prst="rect">
            <a:avLst/>
          </a:prstGeom>
          <a:noFill/>
        </p:spPr>
        <p:txBody>
          <a:bodyPr wrap="square" rtlCol="0">
            <a:spAutoFit/>
          </a:bodyPr>
          <a:lstStyle/>
          <a:p>
            <a:pPr algn="ctr"/>
            <a:r>
              <a:rPr lang="en-GB" sz="1200" dirty="0"/>
              <a:t>Matt Clemens </a:t>
            </a:r>
          </a:p>
          <a:p>
            <a:pPr algn="ctr"/>
            <a:r>
              <a:rPr lang="en-GB" sz="1200" dirty="0"/>
              <a:t>Outdoor Learning Lead</a:t>
            </a:r>
          </a:p>
          <a:p>
            <a:pPr algn="ctr"/>
            <a:r>
              <a:rPr lang="en-GB" sz="1200" dirty="0"/>
              <a:t>Horticulture</a:t>
            </a:r>
          </a:p>
        </p:txBody>
      </p:sp>
      <p:pic>
        <p:nvPicPr>
          <p:cNvPr id="3" name="Picture 2">
            <a:extLst>
              <a:ext uri="{FF2B5EF4-FFF2-40B4-BE49-F238E27FC236}">
                <a16:creationId xmlns:a16="http://schemas.microsoft.com/office/drawing/2014/main" id="{1FAAAF51-DA02-41FD-95E4-8529645CF332}"/>
              </a:ext>
            </a:extLst>
          </p:cNvPr>
          <p:cNvPicPr>
            <a:picLocks noChangeAspect="1"/>
          </p:cNvPicPr>
          <p:nvPr/>
        </p:nvPicPr>
        <p:blipFill rotWithShape="1">
          <a:blip r:embed="rId4"/>
          <a:srcRect t="16409"/>
          <a:stretch/>
        </p:blipFill>
        <p:spPr>
          <a:xfrm>
            <a:off x="7160822" y="3648934"/>
            <a:ext cx="1323889" cy="1659980"/>
          </a:xfrm>
          <a:prstGeom prst="rect">
            <a:avLst/>
          </a:prstGeom>
        </p:spPr>
      </p:pic>
      <p:pic>
        <p:nvPicPr>
          <p:cNvPr id="7" name="Picture 6">
            <a:extLst>
              <a:ext uri="{FF2B5EF4-FFF2-40B4-BE49-F238E27FC236}">
                <a16:creationId xmlns:a16="http://schemas.microsoft.com/office/drawing/2014/main" id="{A307E980-A358-4424-93F2-7AAD6A0FA3FA}"/>
              </a:ext>
            </a:extLst>
          </p:cNvPr>
          <p:cNvPicPr>
            <a:picLocks noChangeAspect="1"/>
          </p:cNvPicPr>
          <p:nvPr/>
        </p:nvPicPr>
        <p:blipFill rotWithShape="1">
          <a:blip r:embed="rId5"/>
          <a:srcRect t="19499"/>
          <a:stretch/>
        </p:blipFill>
        <p:spPr>
          <a:xfrm>
            <a:off x="748421" y="3674230"/>
            <a:ext cx="1375366" cy="1660789"/>
          </a:xfrm>
          <a:prstGeom prst="rect">
            <a:avLst/>
          </a:prstGeom>
        </p:spPr>
      </p:pic>
      <p:pic>
        <p:nvPicPr>
          <p:cNvPr id="9" name="Picture 8">
            <a:extLst>
              <a:ext uri="{FF2B5EF4-FFF2-40B4-BE49-F238E27FC236}">
                <a16:creationId xmlns:a16="http://schemas.microsoft.com/office/drawing/2014/main" id="{42CA4663-CAB9-4BED-A7FC-78FAAE5B1EEC}"/>
              </a:ext>
            </a:extLst>
          </p:cNvPr>
          <p:cNvPicPr>
            <a:picLocks noChangeAspect="1"/>
          </p:cNvPicPr>
          <p:nvPr/>
        </p:nvPicPr>
        <p:blipFill rotWithShape="1">
          <a:blip r:embed="rId6"/>
          <a:srcRect t="16409" b="3089"/>
          <a:stretch/>
        </p:blipFill>
        <p:spPr>
          <a:xfrm>
            <a:off x="6064414" y="930589"/>
            <a:ext cx="1414288" cy="1707788"/>
          </a:xfrm>
          <a:prstGeom prst="rect">
            <a:avLst/>
          </a:prstGeom>
        </p:spPr>
      </p:pic>
      <p:pic>
        <p:nvPicPr>
          <p:cNvPr id="11" name="Picture 10">
            <a:extLst>
              <a:ext uri="{FF2B5EF4-FFF2-40B4-BE49-F238E27FC236}">
                <a16:creationId xmlns:a16="http://schemas.microsoft.com/office/drawing/2014/main" id="{B3987360-47CD-45AC-82DD-D1A08D877374}"/>
              </a:ext>
            </a:extLst>
          </p:cNvPr>
          <p:cNvPicPr>
            <a:picLocks noChangeAspect="1"/>
          </p:cNvPicPr>
          <p:nvPr/>
        </p:nvPicPr>
        <p:blipFill rotWithShape="1">
          <a:blip r:embed="rId7"/>
          <a:srcRect l="2023" t="19087" r="-2023"/>
          <a:stretch/>
        </p:blipFill>
        <p:spPr>
          <a:xfrm>
            <a:off x="3948023" y="3678822"/>
            <a:ext cx="1375366" cy="1669278"/>
          </a:xfrm>
          <a:prstGeom prst="rect">
            <a:avLst/>
          </a:prstGeom>
        </p:spPr>
      </p:pic>
      <p:pic>
        <p:nvPicPr>
          <p:cNvPr id="15" name="Picture 14">
            <a:extLst>
              <a:ext uri="{FF2B5EF4-FFF2-40B4-BE49-F238E27FC236}">
                <a16:creationId xmlns:a16="http://schemas.microsoft.com/office/drawing/2014/main" id="{C174D301-5186-42D9-952D-A2AEF30F19BF}"/>
              </a:ext>
            </a:extLst>
          </p:cNvPr>
          <p:cNvPicPr>
            <a:picLocks noChangeAspect="1"/>
          </p:cNvPicPr>
          <p:nvPr/>
        </p:nvPicPr>
        <p:blipFill rotWithShape="1">
          <a:blip r:embed="rId8"/>
          <a:srcRect t="19499"/>
          <a:stretch/>
        </p:blipFill>
        <p:spPr>
          <a:xfrm>
            <a:off x="1455217" y="930588"/>
            <a:ext cx="1414288" cy="1707788"/>
          </a:xfrm>
          <a:prstGeom prst="rect">
            <a:avLst/>
          </a:prstGeom>
        </p:spPr>
      </p:pic>
      <p:pic>
        <p:nvPicPr>
          <p:cNvPr id="18" name="Picture 17">
            <a:extLst>
              <a:ext uri="{FF2B5EF4-FFF2-40B4-BE49-F238E27FC236}">
                <a16:creationId xmlns:a16="http://schemas.microsoft.com/office/drawing/2014/main" id="{2CB0621A-6055-46B0-9F06-A8B629660885}"/>
              </a:ext>
            </a:extLst>
          </p:cNvPr>
          <p:cNvPicPr>
            <a:picLocks noChangeAspect="1"/>
          </p:cNvPicPr>
          <p:nvPr/>
        </p:nvPicPr>
        <p:blipFill rotWithShape="1">
          <a:blip r:embed="rId9"/>
          <a:srcRect t="16409"/>
          <a:stretch/>
        </p:blipFill>
        <p:spPr>
          <a:xfrm>
            <a:off x="5611650" y="3656475"/>
            <a:ext cx="1323890" cy="1659980"/>
          </a:xfrm>
          <a:prstGeom prst="rect">
            <a:avLst/>
          </a:prstGeom>
        </p:spPr>
      </p:pic>
      <p:pic>
        <p:nvPicPr>
          <p:cNvPr id="21" name="Picture 20">
            <a:extLst>
              <a:ext uri="{FF2B5EF4-FFF2-40B4-BE49-F238E27FC236}">
                <a16:creationId xmlns:a16="http://schemas.microsoft.com/office/drawing/2014/main" id="{71184722-1608-487A-9C26-3030499AD7F7}"/>
              </a:ext>
            </a:extLst>
          </p:cNvPr>
          <p:cNvPicPr>
            <a:picLocks noChangeAspect="1"/>
          </p:cNvPicPr>
          <p:nvPr/>
        </p:nvPicPr>
        <p:blipFill rotWithShape="1">
          <a:blip r:embed="rId10"/>
          <a:srcRect l="24055" t="24018" r="34161" b="33209"/>
          <a:stretch/>
        </p:blipFill>
        <p:spPr>
          <a:xfrm rot="5400000">
            <a:off x="2219590" y="3862738"/>
            <a:ext cx="1659978" cy="1274478"/>
          </a:xfrm>
          <a:prstGeom prst="rect">
            <a:avLst/>
          </a:prstGeom>
        </p:spPr>
      </p:pic>
      <p:sp>
        <p:nvSpPr>
          <p:cNvPr id="25" name="TextBox 24">
            <a:extLst>
              <a:ext uri="{FF2B5EF4-FFF2-40B4-BE49-F238E27FC236}">
                <a16:creationId xmlns:a16="http://schemas.microsoft.com/office/drawing/2014/main" id="{7232869A-372B-4851-BABE-4F56921EFA2A}"/>
              </a:ext>
            </a:extLst>
          </p:cNvPr>
          <p:cNvSpPr txBox="1"/>
          <p:nvPr/>
        </p:nvSpPr>
        <p:spPr>
          <a:xfrm>
            <a:off x="5945842" y="2614631"/>
            <a:ext cx="1651432" cy="646331"/>
          </a:xfrm>
          <a:prstGeom prst="rect">
            <a:avLst/>
          </a:prstGeom>
          <a:noFill/>
        </p:spPr>
        <p:txBody>
          <a:bodyPr wrap="square" rtlCol="0">
            <a:spAutoFit/>
          </a:bodyPr>
          <a:lstStyle/>
          <a:p>
            <a:pPr algn="ctr"/>
            <a:r>
              <a:rPr lang="en-GB" sz="1200" dirty="0"/>
              <a:t>Lynne Radlett</a:t>
            </a:r>
          </a:p>
          <a:p>
            <a:pPr algn="ctr"/>
            <a:r>
              <a:rPr lang="en-GB" sz="1200" dirty="0"/>
              <a:t>Thrive Practitioner</a:t>
            </a:r>
          </a:p>
          <a:p>
            <a:pPr algn="ctr"/>
            <a:r>
              <a:rPr lang="en-GB" sz="1200" dirty="0"/>
              <a:t>Pupil Mental Health</a:t>
            </a:r>
          </a:p>
        </p:txBody>
      </p:sp>
      <p:sp>
        <p:nvSpPr>
          <p:cNvPr id="27" name="TextBox 26">
            <a:extLst>
              <a:ext uri="{FF2B5EF4-FFF2-40B4-BE49-F238E27FC236}">
                <a16:creationId xmlns:a16="http://schemas.microsoft.com/office/drawing/2014/main" id="{A0130F33-0C2D-48C7-9136-8A24C31CCBB8}"/>
              </a:ext>
            </a:extLst>
          </p:cNvPr>
          <p:cNvSpPr txBox="1"/>
          <p:nvPr/>
        </p:nvSpPr>
        <p:spPr>
          <a:xfrm>
            <a:off x="589867" y="5343496"/>
            <a:ext cx="1671057" cy="461665"/>
          </a:xfrm>
          <a:prstGeom prst="rect">
            <a:avLst/>
          </a:prstGeom>
          <a:noFill/>
        </p:spPr>
        <p:txBody>
          <a:bodyPr wrap="square" rtlCol="0">
            <a:spAutoFit/>
          </a:bodyPr>
          <a:lstStyle/>
          <a:p>
            <a:pPr algn="ctr"/>
            <a:r>
              <a:rPr lang="en-GB" sz="1200" dirty="0"/>
              <a:t>Sam Butlin</a:t>
            </a:r>
          </a:p>
          <a:p>
            <a:pPr algn="ctr"/>
            <a:r>
              <a:rPr lang="en-GB" sz="1200" dirty="0"/>
              <a:t>Forest Schools Lead</a:t>
            </a:r>
          </a:p>
        </p:txBody>
      </p:sp>
      <p:sp>
        <p:nvSpPr>
          <p:cNvPr id="28" name="TextBox 27">
            <a:extLst>
              <a:ext uri="{FF2B5EF4-FFF2-40B4-BE49-F238E27FC236}">
                <a16:creationId xmlns:a16="http://schemas.microsoft.com/office/drawing/2014/main" id="{D6C6BAA4-573A-477F-B65D-117CF451564E}"/>
              </a:ext>
            </a:extLst>
          </p:cNvPr>
          <p:cNvSpPr txBox="1"/>
          <p:nvPr/>
        </p:nvSpPr>
        <p:spPr>
          <a:xfrm>
            <a:off x="2271654" y="5352996"/>
            <a:ext cx="1671057" cy="461665"/>
          </a:xfrm>
          <a:prstGeom prst="rect">
            <a:avLst/>
          </a:prstGeom>
          <a:noFill/>
        </p:spPr>
        <p:txBody>
          <a:bodyPr wrap="square" rtlCol="0">
            <a:spAutoFit/>
          </a:bodyPr>
          <a:lstStyle/>
          <a:p>
            <a:pPr algn="ctr"/>
            <a:r>
              <a:rPr lang="en-GB" sz="1200" dirty="0"/>
              <a:t>Richard Simpson</a:t>
            </a:r>
          </a:p>
          <a:p>
            <a:pPr algn="ctr"/>
            <a:r>
              <a:rPr lang="en-GB" sz="1200" dirty="0"/>
              <a:t>Forest Schools Lead</a:t>
            </a:r>
          </a:p>
        </p:txBody>
      </p:sp>
      <p:sp>
        <p:nvSpPr>
          <p:cNvPr id="29" name="TextBox 28">
            <a:extLst>
              <a:ext uri="{FF2B5EF4-FFF2-40B4-BE49-F238E27FC236}">
                <a16:creationId xmlns:a16="http://schemas.microsoft.com/office/drawing/2014/main" id="{FC61B15E-BCDB-4ACC-B7C9-5FB518532CA6}"/>
              </a:ext>
            </a:extLst>
          </p:cNvPr>
          <p:cNvSpPr txBox="1"/>
          <p:nvPr/>
        </p:nvSpPr>
        <p:spPr>
          <a:xfrm>
            <a:off x="3817112" y="5360454"/>
            <a:ext cx="1671057" cy="461665"/>
          </a:xfrm>
          <a:prstGeom prst="rect">
            <a:avLst/>
          </a:prstGeom>
          <a:noFill/>
        </p:spPr>
        <p:txBody>
          <a:bodyPr wrap="square" rtlCol="0">
            <a:spAutoFit/>
          </a:bodyPr>
          <a:lstStyle/>
          <a:p>
            <a:pPr algn="ctr"/>
            <a:r>
              <a:rPr lang="en-GB" sz="1200" dirty="0"/>
              <a:t>Wendy Toft</a:t>
            </a:r>
          </a:p>
          <a:p>
            <a:pPr algn="ctr"/>
            <a:r>
              <a:rPr lang="en-GB" sz="1200" dirty="0"/>
              <a:t>Forest Schools Lead</a:t>
            </a:r>
          </a:p>
        </p:txBody>
      </p:sp>
      <p:sp>
        <p:nvSpPr>
          <p:cNvPr id="30" name="TextBox 29">
            <a:extLst>
              <a:ext uri="{FF2B5EF4-FFF2-40B4-BE49-F238E27FC236}">
                <a16:creationId xmlns:a16="http://schemas.microsoft.com/office/drawing/2014/main" id="{327E4CB0-CF36-40A2-B3E5-55EBF80132DB}"/>
              </a:ext>
            </a:extLst>
          </p:cNvPr>
          <p:cNvSpPr txBox="1"/>
          <p:nvPr/>
        </p:nvSpPr>
        <p:spPr>
          <a:xfrm>
            <a:off x="5437337" y="5354502"/>
            <a:ext cx="1671057" cy="461665"/>
          </a:xfrm>
          <a:prstGeom prst="rect">
            <a:avLst/>
          </a:prstGeom>
          <a:noFill/>
        </p:spPr>
        <p:txBody>
          <a:bodyPr wrap="square" rtlCol="0">
            <a:spAutoFit/>
          </a:bodyPr>
          <a:lstStyle/>
          <a:p>
            <a:pPr algn="ctr"/>
            <a:r>
              <a:rPr lang="en-GB" sz="1200" dirty="0"/>
              <a:t>Ed Acons</a:t>
            </a:r>
          </a:p>
          <a:p>
            <a:pPr algn="ctr"/>
            <a:r>
              <a:rPr lang="en-GB" sz="1200" dirty="0"/>
              <a:t>Music</a:t>
            </a:r>
          </a:p>
        </p:txBody>
      </p:sp>
      <p:sp>
        <p:nvSpPr>
          <p:cNvPr id="31" name="TextBox 30">
            <a:extLst>
              <a:ext uri="{FF2B5EF4-FFF2-40B4-BE49-F238E27FC236}">
                <a16:creationId xmlns:a16="http://schemas.microsoft.com/office/drawing/2014/main" id="{478F7ACC-463A-4B05-961F-2D0B9A27E1AE}"/>
              </a:ext>
            </a:extLst>
          </p:cNvPr>
          <p:cNvSpPr txBox="1"/>
          <p:nvPr/>
        </p:nvSpPr>
        <p:spPr>
          <a:xfrm>
            <a:off x="6950483" y="5288386"/>
            <a:ext cx="1671057" cy="646331"/>
          </a:xfrm>
          <a:prstGeom prst="rect">
            <a:avLst/>
          </a:prstGeom>
          <a:noFill/>
        </p:spPr>
        <p:txBody>
          <a:bodyPr wrap="square" rtlCol="0">
            <a:spAutoFit/>
          </a:bodyPr>
          <a:lstStyle/>
          <a:p>
            <a:pPr algn="ctr"/>
            <a:r>
              <a:rPr lang="en-GB" sz="1200" dirty="0"/>
              <a:t>Treg Marsh</a:t>
            </a:r>
          </a:p>
          <a:p>
            <a:pPr algn="ctr"/>
            <a:r>
              <a:rPr lang="en-GB" sz="1200" dirty="0"/>
              <a:t>Art Mentor</a:t>
            </a:r>
          </a:p>
          <a:p>
            <a:pPr algn="ctr"/>
            <a:r>
              <a:rPr lang="en-GB" sz="1200" dirty="0"/>
              <a:t>Thrive Practitioner</a:t>
            </a:r>
          </a:p>
        </p:txBody>
      </p:sp>
    </p:spTree>
    <p:extLst>
      <p:ext uri="{BB962C8B-B14F-4D97-AF65-F5344CB8AC3E}">
        <p14:creationId xmlns:p14="http://schemas.microsoft.com/office/powerpoint/2010/main" val="3633131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Behaviour Support Team</a:t>
            </a:r>
          </a:p>
        </p:txBody>
      </p:sp>
      <p:sp>
        <p:nvSpPr>
          <p:cNvPr id="37" name="TextBox 36">
            <a:extLst>
              <a:ext uri="{FF2B5EF4-FFF2-40B4-BE49-F238E27FC236}">
                <a16:creationId xmlns:a16="http://schemas.microsoft.com/office/drawing/2014/main" id="{B33EFC54-180E-4737-BDC3-8BFF92A4CA88}"/>
              </a:ext>
            </a:extLst>
          </p:cNvPr>
          <p:cNvSpPr txBox="1"/>
          <p:nvPr/>
        </p:nvSpPr>
        <p:spPr>
          <a:xfrm>
            <a:off x="1841445" y="3433198"/>
            <a:ext cx="1527234" cy="276999"/>
          </a:xfrm>
          <a:prstGeom prst="rect">
            <a:avLst/>
          </a:prstGeom>
          <a:noFill/>
        </p:spPr>
        <p:txBody>
          <a:bodyPr wrap="square" rtlCol="0">
            <a:spAutoFit/>
          </a:bodyPr>
          <a:lstStyle/>
          <a:p>
            <a:pPr algn="ctr"/>
            <a:r>
              <a:rPr lang="en-GB" sz="1200" dirty="0"/>
              <a:t>Josie O’Donnell</a:t>
            </a:r>
          </a:p>
        </p:txBody>
      </p:sp>
      <p:pic>
        <p:nvPicPr>
          <p:cNvPr id="9" name="Picture 8">
            <a:extLst>
              <a:ext uri="{FF2B5EF4-FFF2-40B4-BE49-F238E27FC236}">
                <a16:creationId xmlns:a16="http://schemas.microsoft.com/office/drawing/2014/main" id="{1136A5FB-413E-4566-B136-D49DA2E6450C}"/>
              </a:ext>
            </a:extLst>
          </p:cNvPr>
          <p:cNvPicPr>
            <a:picLocks noChangeAspect="1"/>
          </p:cNvPicPr>
          <p:nvPr/>
        </p:nvPicPr>
        <p:blipFill rotWithShape="1">
          <a:blip r:embed="rId4"/>
          <a:srcRect t="19499"/>
          <a:stretch/>
        </p:blipFill>
        <p:spPr>
          <a:xfrm>
            <a:off x="1802612" y="3948060"/>
            <a:ext cx="1604901" cy="1937958"/>
          </a:xfrm>
          <a:prstGeom prst="rect">
            <a:avLst/>
          </a:prstGeom>
        </p:spPr>
      </p:pic>
      <p:pic>
        <p:nvPicPr>
          <p:cNvPr id="10" name="Picture 9">
            <a:extLst>
              <a:ext uri="{FF2B5EF4-FFF2-40B4-BE49-F238E27FC236}">
                <a16:creationId xmlns:a16="http://schemas.microsoft.com/office/drawing/2014/main" id="{BE19E6F1-1918-45CE-A4A3-2A28E8A1A12E}"/>
              </a:ext>
            </a:extLst>
          </p:cNvPr>
          <p:cNvPicPr>
            <a:picLocks noChangeAspect="1"/>
          </p:cNvPicPr>
          <p:nvPr/>
        </p:nvPicPr>
        <p:blipFill rotWithShape="1">
          <a:blip r:embed="rId5"/>
          <a:srcRect t="19499"/>
          <a:stretch/>
        </p:blipFill>
        <p:spPr>
          <a:xfrm>
            <a:off x="5927419" y="3948059"/>
            <a:ext cx="1604901" cy="1937957"/>
          </a:xfrm>
          <a:prstGeom prst="rect">
            <a:avLst/>
          </a:prstGeom>
        </p:spPr>
      </p:pic>
      <p:pic>
        <p:nvPicPr>
          <p:cNvPr id="11" name="Picture 10">
            <a:extLst>
              <a:ext uri="{FF2B5EF4-FFF2-40B4-BE49-F238E27FC236}">
                <a16:creationId xmlns:a16="http://schemas.microsoft.com/office/drawing/2014/main" id="{6887A5C7-1CDD-40CF-B2C4-AEE4DAC8CCF7}"/>
              </a:ext>
            </a:extLst>
          </p:cNvPr>
          <p:cNvPicPr>
            <a:picLocks noChangeAspect="1"/>
          </p:cNvPicPr>
          <p:nvPr/>
        </p:nvPicPr>
        <p:blipFill rotWithShape="1">
          <a:blip r:embed="rId6"/>
          <a:srcRect t="16909"/>
          <a:stretch/>
        </p:blipFill>
        <p:spPr>
          <a:xfrm>
            <a:off x="5902751" y="1370304"/>
            <a:ext cx="1651766" cy="2058695"/>
          </a:xfrm>
          <a:prstGeom prst="rect">
            <a:avLst/>
          </a:prstGeom>
        </p:spPr>
      </p:pic>
      <p:pic>
        <p:nvPicPr>
          <p:cNvPr id="14" name="Picture 13">
            <a:extLst>
              <a:ext uri="{FF2B5EF4-FFF2-40B4-BE49-F238E27FC236}">
                <a16:creationId xmlns:a16="http://schemas.microsoft.com/office/drawing/2014/main" id="{081F7448-488E-4CF8-9B4B-BF8048B2DA94}"/>
              </a:ext>
            </a:extLst>
          </p:cNvPr>
          <p:cNvPicPr/>
          <p:nvPr/>
        </p:nvPicPr>
        <p:blipFill rotWithShape="1">
          <a:blip r:embed="rId7" cstate="print">
            <a:extLst>
              <a:ext uri="{28A0092B-C50C-407E-A947-70E740481C1C}">
                <a14:useLocalDpi xmlns:a14="http://schemas.microsoft.com/office/drawing/2010/main" val="0"/>
              </a:ext>
            </a:extLst>
          </a:blip>
          <a:srcRect t="22569"/>
          <a:stretch/>
        </p:blipFill>
        <p:spPr bwMode="auto">
          <a:xfrm>
            <a:off x="1724946" y="1407267"/>
            <a:ext cx="1762972" cy="202173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F20E432-ADC2-44E3-BD38-4B5DEC8A8DF0}"/>
              </a:ext>
            </a:extLst>
          </p:cNvPr>
          <p:cNvPicPr>
            <a:picLocks noChangeAspect="1"/>
          </p:cNvPicPr>
          <p:nvPr/>
        </p:nvPicPr>
        <p:blipFill rotWithShape="1">
          <a:blip r:embed="rId8"/>
          <a:srcRect t="16340"/>
          <a:stretch/>
        </p:blipFill>
        <p:spPr>
          <a:xfrm>
            <a:off x="3857708" y="1385035"/>
            <a:ext cx="1628796" cy="2043965"/>
          </a:xfrm>
          <a:prstGeom prst="rect">
            <a:avLst/>
          </a:prstGeom>
        </p:spPr>
      </p:pic>
      <p:sp>
        <p:nvSpPr>
          <p:cNvPr id="16" name="TextBox 15">
            <a:extLst>
              <a:ext uri="{FF2B5EF4-FFF2-40B4-BE49-F238E27FC236}">
                <a16:creationId xmlns:a16="http://schemas.microsoft.com/office/drawing/2014/main" id="{E6A8CF5C-F1AD-49C7-8FB2-99BCA6EFD5BC}"/>
              </a:ext>
            </a:extLst>
          </p:cNvPr>
          <p:cNvSpPr txBox="1"/>
          <p:nvPr/>
        </p:nvSpPr>
        <p:spPr>
          <a:xfrm>
            <a:off x="3913651" y="3433198"/>
            <a:ext cx="1527234" cy="461665"/>
          </a:xfrm>
          <a:prstGeom prst="rect">
            <a:avLst/>
          </a:prstGeom>
          <a:noFill/>
        </p:spPr>
        <p:txBody>
          <a:bodyPr wrap="square" rtlCol="0">
            <a:spAutoFit/>
          </a:bodyPr>
          <a:lstStyle/>
          <a:p>
            <a:pPr algn="ctr"/>
            <a:r>
              <a:rPr lang="en-GB" sz="1200" dirty="0"/>
              <a:t>Emma Durham</a:t>
            </a:r>
          </a:p>
          <a:p>
            <a:pPr algn="ctr"/>
            <a:r>
              <a:rPr lang="en-GB" sz="1200" dirty="0"/>
              <a:t>Behaviour Team Lead</a:t>
            </a:r>
          </a:p>
        </p:txBody>
      </p:sp>
      <p:sp>
        <p:nvSpPr>
          <p:cNvPr id="18" name="TextBox 17">
            <a:extLst>
              <a:ext uri="{FF2B5EF4-FFF2-40B4-BE49-F238E27FC236}">
                <a16:creationId xmlns:a16="http://schemas.microsoft.com/office/drawing/2014/main" id="{E74E8343-83B5-4E11-8DC3-B87AF2B3FA48}"/>
              </a:ext>
            </a:extLst>
          </p:cNvPr>
          <p:cNvSpPr txBox="1"/>
          <p:nvPr/>
        </p:nvSpPr>
        <p:spPr>
          <a:xfrm>
            <a:off x="5985857" y="3433198"/>
            <a:ext cx="1527234" cy="276999"/>
          </a:xfrm>
          <a:prstGeom prst="rect">
            <a:avLst/>
          </a:prstGeom>
          <a:noFill/>
        </p:spPr>
        <p:txBody>
          <a:bodyPr wrap="square" rtlCol="0">
            <a:spAutoFit/>
          </a:bodyPr>
          <a:lstStyle/>
          <a:p>
            <a:pPr algn="ctr"/>
            <a:r>
              <a:rPr lang="en-GB" sz="1200" dirty="0"/>
              <a:t>Clare Charlesworth</a:t>
            </a:r>
          </a:p>
        </p:txBody>
      </p:sp>
      <p:sp>
        <p:nvSpPr>
          <p:cNvPr id="19" name="TextBox 18">
            <a:extLst>
              <a:ext uri="{FF2B5EF4-FFF2-40B4-BE49-F238E27FC236}">
                <a16:creationId xmlns:a16="http://schemas.microsoft.com/office/drawing/2014/main" id="{905285E8-6BFF-48D2-B078-83B2F7BE0EA6}"/>
              </a:ext>
            </a:extLst>
          </p:cNvPr>
          <p:cNvSpPr txBox="1"/>
          <p:nvPr/>
        </p:nvSpPr>
        <p:spPr>
          <a:xfrm>
            <a:off x="1802612" y="5921917"/>
            <a:ext cx="1527234" cy="276999"/>
          </a:xfrm>
          <a:prstGeom prst="rect">
            <a:avLst/>
          </a:prstGeom>
          <a:noFill/>
        </p:spPr>
        <p:txBody>
          <a:bodyPr wrap="square" rtlCol="0">
            <a:spAutoFit/>
          </a:bodyPr>
          <a:lstStyle/>
          <a:p>
            <a:pPr algn="ctr"/>
            <a:r>
              <a:rPr lang="en-GB" sz="1200" dirty="0"/>
              <a:t>Sam Butlin</a:t>
            </a:r>
          </a:p>
        </p:txBody>
      </p:sp>
      <p:sp>
        <p:nvSpPr>
          <p:cNvPr id="20" name="TextBox 19">
            <a:extLst>
              <a:ext uri="{FF2B5EF4-FFF2-40B4-BE49-F238E27FC236}">
                <a16:creationId xmlns:a16="http://schemas.microsoft.com/office/drawing/2014/main" id="{07655697-EF24-4678-912F-39A329E91E08}"/>
              </a:ext>
            </a:extLst>
          </p:cNvPr>
          <p:cNvSpPr txBox="1"/>
          <p:nvPr/>
        </p:nvSpPr>
        <p:spPr>
          <a:xfrm>
            <a:off x="5927419" y="5915006"/>
            <a:ext cx="1698935" cy="276999"/>
          </a:xfrm>
          <a:prstGeom prst="rect">
            <a:avLst/>
          </a:prstGeom>
          <a:noFill/>
        </p:spPr>
        <p:txBody>
          <a:bodyPr wrap="square" rtlCol="0">
            <a:spAutoFit/>
          </a:bodyPr>
          <a:lstStyle/>
          <a:p>
            <a:pPr algn="ctr"/>
            <a:r>
              <a:rPr lang="en-GB" sz="1200" dirty="0"/>
              <a:t>Katy Morley (mat leave)</a:t>
            </a:r>
          </a:p>
        </p:txBody>
      </p:sp>
    </p:spTree>
    <p:extLst>
      <p:ext uri="{BB962C8B-B14F-4D97-AF65-F5344CB8AC3E}">
        <p14:creationId xmlns:p14="http://schemas.microsoft.com/office/powerpoint/2010/main" val="1842908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1489AA-6FFA-488F-AE11-383E68B8B828}"/>
              </a:ext>
            </a:extLst>
          </p:cNvPr>
          <p:cNvPicPr>
            <a:picLocks noChangeAspect="1"/>
          </p:cNvPicPr>
          <p:nvPr/>
        </p:nvPicPr>
        <p:blipFill rotWithShape="1">
          <a:blip r:embed="rId3"/>
          <a:srcRect t="18582"/>
          <a:stretch/>
        </p:blipFill>
        <p:spPr>
          <a:xfrm>
            <a:off x="1873719" y="1953547"/>
            <a:ext cx="1828800" cy="2233451"/>
          </a:xfrm>
          <a:prstGeom prst="rect">
            <a:avLst/>
          </a:prstGeom>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4"/>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Catering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49727" y="4213831"/>
            <a:ext cx="1527234" cy="276999"/>
          </a:xfrm>
          <a:prstGeom prst="rect">
            <a:avLst/>
          </a:prstGeom>
          <a:noFill/>
        </p:spPr>
        <p:txBody>
          <a:bodyPr wrap="square" rtlCol="0">
            <a:spAutoFit/>
          </a:bodyPr>
          <a:lstStyle/>
          <a:p>
            <a:pPr algn="ctr"/>
            <a:r>
              <a:rPr lang="en-GB" sz="1200" dirty="0"/>
              <a:t>Yssy Neild</a:t>
            </a:r>
          </a:p>
        </p:txBody>
      </p:sp>
      <p:pic>
        <p:nvPicPr>
          <p:cNvPr id="17" name="Picture 16">
            <a:extLst>
              <a:ext uri="{FF2B5EF4-FFF2-40B4-BE49-F238E27FC236}">
                <a16:creationId xmlns:a16="http://schemas.microsoft.com/office/drawing/2014/main" id="{A3F07A46-2995-4AFA-ACC7-660DCE16E1CF}"/>
              </a:ext>
            </a:extLst>
          </p:cNvPr>
          <p:cNvPicPr>
            <a:picLocks noChangeAspect="1"/>
          </p:cNvPicPr>
          <p:nvPr/>
        </p:nvPicPr>
        <p:blipFill rotWithShape="1">
          <a:blip r:embed="rId5"/>
          <a:srcRect t="19499"/>
          <a:stretch/>
        </p:blipFill>
        <p:spPr>
          <a:xfrm>
            <a:off x="5441482" y="1978677"/>
            <a:ext cx="1828800" cy="2208321"/>
          </a:xfrm>
          <a:prstGeom prst="rect">
            <a:avLst/>
          </a:prstGeom>
        </p:spPr>
      </p:pic>
      <p:sp>
        <p:nvSpPr>
          <p:cNvPr id="37" name="TextBox 36">
            <a:extLst>
              <a:ext uri="{FF2B5EF4-FFF2-40B4-BE49-F238E27FC236}">
                <a16:creationId xmlns:a16="http://schemas.microsoft.com/office/drawing/2014/main" id="{B33EFC54-180E-4737-BDC3-8BFF92A4CA88}"/>
              </a:ext>
            </a:extLst>
          </p:cNvPr>
          <p:cNvSpPr txBox="1"/>
          <p:nvPr/>
        </p:nvSpPr>
        <p:spPr>
          <a:xfrm>
            <a:off x="5592265" y="4230305"/>
            <a:ext cx="1527234" cy="276999"/>
          </a:xfrm>
          <a:prstGeom prst="rect">
            <a:avLst/>
          </a:prstGeom>
          <a:noFill/>
        </p:spPr>
        <p:txBody>
          <a:bodyPr wrap="square" rtlCol="0">
            <a:spAutoFit/>
          </a:bodyPr>
          <a:lstStyle/>
          <a:p>
            <a:pPr algn="ctr"/>
            <a:r>
              <a:rPr lang="en-GB" sz="1200" dirty="0"/>
              <a:t>Sam Bradshaw</a:t>
            </a:r>
          </a:p>
        </p:txBody>
      </p:sp>
    </p:spTree>
    <p:extLst>
      <p:ext uri="{BB962C8B-B14F-4D97-AF65-F5344CB8AC3E}">
        <p14:creationId xmlns:p14="http://schemas.microsoft.com/office/powerpoint/2010/main" val="236689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6AD694-64DF-41F8-B7DC-3482929D2A28}"/>
              </a:ext>
            </a:extLst>
          </p:cNvPr>
          <p:cNvSpPr txBox="1">
            <a:spLocks/>
          </p:cNvSpPr>
          <p:nvPr/>
        </p:nvSpPr>
        <p:spPr>
          <a:xfrm>
            <a:off x="382034" y="315727"/>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Our Vision</a:t>
            </a:r>
          </a:p>
        </p:txBody>
      </p:sp>
      <p:sp>
        <p:nvSpPr>
          <p:cNvPr id="14" name="TextBox 13">
            <a:extLst>
              <a:ext uri="{FF2B5EF4-FFF2-40B4-BE49-F238E27FC236}">
                <a16:creationId xmlns:a16="http://schemas.microsoft.com/office/drawing/2014/main" id="{53A00802-C17F-4B79-9A3C-9E42DC626876}"/>
              </a:ext>
            </a:extLst>
          </p:cNvPr>
          <p:cNvSpPr txBox="1"/>
          <p:nvPr/>
        </p:nvSpPr>
        <p:spPr>
          <a:xfrm>
            <a:off x="484600" y="1361319"/>
            <a:ext cx="8277366" cy="4708981"/>
          </a:xfrm>
          <a:prstGeom prst="rect">
            <a:avLst/>
          </a:prstGeom>
          <a:noFill/>
        </p:spPr>
        <p:txBody>
          <a:bodyPr wrap="square">
            <a:spAutoFit/>
          </a:bodyPr>
          <a:lstStyle/>
          <a:p>
            <a:pPr marL="0" indent="0">
              <a:buNone/>
            </a:pPr>
            <a:r>
              <a:rPr lang="en-GB" sz="2000" dirty="0"/>
              <a:t>We recognise the challenges our pupils face and the need for them to understand respect, develop resilience and be ambitious, aiming for the moon and falling amongst the stars. All of our pupils are capable of contributing meaningfully to society and in their local community there are increasing opportunities to do so; our role is to facilitate this by working closely with stakeholders to effectively equip pupils with the necessary knowledge and skills for their next stage.</a:t>
            </a:r>
          </a:p>
          <a:p>
            <a:pPr marL="0" indent="0">
              <a:buNone/>
            </a:pPr>
            <a:endParaRPr lang="en-GB" sz="2000" dirty="0"/>
          </a:p>
          <a:p>
            <a:pPr marL="0" indent="0">
              <a:buNone/>
            </a:pPr>
            <a:r>
              <a:rPr lang="en-GB" sz="2000" dirty="0"/>
              <a:t>Alfreton Park School’s vision is that pupils, staff, families and the local community collectively learn and progress together in a stimulating, safe and supportive environment, reaching their maximum potential in all aspects of their life. </a:t>
            </a:r>
          </a:p>
          <a:p>
            <a:pPr marL="0" indent="0">
              <a:buNone/>
            </a:pPr>
            <a:endParaRPr lang="en-GB" sz="2000" dirty="0"/>
          </a:p>
          <a:p>
            <a:pPr marL="0" indent="0">
              <a:buNone/>
            </a:pPr>
            <a:r>
              <a:rPr lang="en-GB" sz="2000" b="1" dirty="0"/>
              <a:t>We aim to promote independence at every given opportunity</a:t>
            </a:r>
          </a:p>
          <a:p>
            <a:pPr marL="0" indent="0">
              <a:buNone/>
            </a:pPr>
            <a:r>
              <a:rPr lang="en-GB" sz="2000" b="1" dirty="0"/>
              <a:t>in a safe and nurturing environment. </a:t>
            </a:r>
          </a:p>
        </p:txBody>
      </p:sp>
      <p:pic>
        <p:nvPicPr>
          <p:cNvPr id="15" name="Picture 2" descr="Image preview">
            <a:extLst>
              <a:ext uri="{FF2B5EF4-FFF2-40B4-BE49-F238E27FC236}">
                <a16:creationId xmlns:a16="http://schemas.microsoft.com/office/drawing/2014/main" id="{0F46F693-7A67-4FA2-AF25-6F8CC9131417}"/>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EA671D-29A4-4969-83B8-D06474241816}"/>
              </a:ext>
            </a:extLst>
          </p:cNvPr>
          <p:cNvPicPr>
            <a:picLocks noChangeAspect="1"/>
          </p:cNvPicPr>
          <p:nvPr/>
        </p:nvPicPr>
        <p:blipFill rotWithShape="1">
          <a:blip r:embed="rId3"/>
          <a:srcRect l="15979" t="31169" r="63609" b="36758"/>
          <a:stretch/>
        </p:blipFill>
        <p:spPr>
          <a:xfrm>
            <a:off x="7178303" y="5076106"/>
            <a:ext cx="1866508" cy="1649691"/>
          </a:xfrm>
          <a:prstGeom prst="rect">
            <a:avLst/>
          </a:prstGeom>
        </p:spPr>
      </p:pic>
    </p:spTree>
    <p:extLst>
      <p:ext uri="{BB962C8B-B14F-4D97-AF65-F5344CB8AC3E}">
        <p14:creationId xmlns:p14="http://schemas.microsoft.com/office/powerpoint/2010/main" val="288588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6AD694-64DF-41F8-B7DC-3482929D2A28}"/>
              </a:ext>
            </a:extLst>
          </p:cNvPr>
          <p:cNvSpPr txBox="1">
            <a:spLocks/>
          </p:cNvSpPr>
          <p:nvPr/>
        </p:nvSpPr>
        <p:spPr>
          <a:xfrm>
            <a:off x="3111770" y="-11415"/>
            <a:ext cx="2920459" cy="77622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Our Values</a:t>
            </a:r>
          </a:p>
        </p:txBody>
      </p:sp>
      <p:sp>
        <p:nvSpPr>
          <p:cNvPr id="7" name="Content Placeholder 2">
            <a:extLst>
              <a:ext uri="{FF2B5EF4-FFF2-40B4-BE49-F238E27FC236}">
                <a16:creationId xmlns:a16="http://schemas.microsoft.com/office/drawing/2014/main" id="{7DD8C848-980D-4606-86C9-AAC9004E2CAA}"/>
              </a:ext>
            </a:extLst>
          </p:cNvPr>
          <p:cNvSpPr txBox="1">
            <a:spLocks/>
          </p:cNvSpPr>
          <p:nvPr/>
        </p:nvSpPr>
        <p:spPr>
          <a:xfrm>
            <a:off x="88001" y="1691623"/>
            <a:ext cx="2657126" cy="566479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Aft>
                <a:spcPts val="0"/>
              </a:spcAft>
              <a:buNone/>
            </a:pPr>
            <a:endParaRPr lang="en-GB" sz="1800" dirty="0">
              <a:solidFill>
                <a:schemeClr val="tx1"/>
              </a:solidFill>
            </a:endParaRPr>
          </a:p>
        </p:txBody>
      </p:sp>
      <p:graphicFrame>
        <p:nvGraphicFramePr>
          <p:cNvPr id="4" name="Table 4">
            <a:extLst>
              <a:ext uri="{FF2B5EF4-FFF2-40B4-BE49-F238E27FC236}">
                <a16:creationId xmlns:a16="http://schemas.microsoft.com/office/drawing/2014/main" id="{030CE199-48FE-42DA-AC99-211C9578A9E5}"/>
              </a:ext>
            </a:extLst>
          </p:cNvPr>
          <p:cNvGraphicFramePr>
            <a:graphicFrameLocks noGrp="1"/>
          </p:cNvGraphicFramePr>
          <p:nvPr>
            <p:extLst>
              <p:ext uri="{D42A27DB-BD31-4B8C-83A1-F6EECF244321}">
                <p14:modId xmlns:p14="http://schemas.microsoft.com/office/powerpoint/2010/main" val="3987968424"/>
              </p:ext>
            </p:extLst>
          </p:nvPr>
        </p:nvGraphicFramePr>
        <p:xfrm>
          <a:off x="116854" y="2098336"/>
          <a:ext cx="8861847" cy="4622060"/>
        </p:xfrm>
        <a:graphic>
          <a:graphicData uri="http://schemas.openxmlformats.org/drawingml/2006/table">
            <a:tbl>
              <a:tblPr firstRow="1" bandRow="1">
                <a:tableStyleId>{5C22544A-7EE6-4342-B048-85BDC9FD1C3A}</a:tableStyleId>
              </a:tblPr>
              <a:tblGrid>
                <a:gridCol w="2953949">
                  <a:extLst>
                    <a:ext uri="{9D8B030D-6E8A-4147-A177-3AD203B41FA5}">
                      <a16:colId xmlns:a16="http://schemas.microsoft.com/office/drawing/2014/main" val="525654379"/>
                    </a:ext>
                  </a:extLst>
                </a:gridCol>
                <a:gridCol w="2953949">
                  <a:extLst>
                    <a:ext uri="{9D8B030D-6E8A-4147-A177-3AD203B41FA5}">
                      <a16:colId xmlns:a16="http://schemas.microsoft.com/office/drawing/2014/main" val="2432795408"/>
                    </a:ext>
                  </a:extLst>
                </a:gridCol>
                <a:gridCol w="2953949">
                  <a:extLst>
                    <a:ext uri="{9D8B030D-6E8A-4147-A177-3AD203B41FA5}">
                      <a16:colId xmlns:a16="http://schemas.microsoft.com/office/drawing/2014/main" val="3806427245"/>
                    </a:ext>
                  </a:extLst>
                </a:gridCol>
              </a:tblGrid>
              <a:tr h="4622060">
                <a:tc>
                  <a:txBody>
                    <a:bodyPr/>
                    <a:lstStyle/>
                    <a:p>
                      <a:pPr marL="0" indent="0" algn="ctr">
                        <a:spcBef>
                          <a:spcPts val="0"/>
                        </a:spcBef>
                        <a:spcAft>
                          <a:spcPts val="0"/>
                        </a:spcAft>
                        <a:buNone/>
                      </a:pPr>
                      <a:r>
                        <a:rPr lang="en-GB" sz="2000" b="1" dirty="0">
                          <a:solidFill>
                            <a:schemeClr val="tx1"/>
                          </a:solidFill>
                        </a:rPr>
                        <a:t>We’re Caring</a:t>
                      </a:r>
                    </a:p>
                    <a:p>
                      <a:pPr marL="171450" indent="-171450">
                        <a:spcBef>
                          <a:spcPts val="0"/>
                        </a:spcBef>
                        <a:spcAft>
                          <a:spcPts val="0"/>
                        </a:spcAft>
                        <a:buFont typeface="Arial" panose="020B0604020202020204" pitchFamily="34" charset="0"/>
                        <a:buChar char="•"/>
                      </a:pPr>
                      <a:r>
                        <a:rPr lang="en-GB" sz="1300" b="0" dirty="0">
                          <a:solidFill>
                            <a:schemeClr val="tx1"/>
                          </a:solidFill>
                        </a:rPr>
                        <a:t>Pupils experience a wide range of differences in ways appropriate to their level of understanding </a:t>
                      </a:r>
                    </a:p>
                    <a:p>
                      <a:pPr marL="171450" indent="-171450">
                        <a:spcBef>
                          <a:spcPts val="0"/>
                        </a:spcBef>
                        <a:spcAft>
                          <a:spcPts val="0"/>
                        </a:spcAft>
                        <a:buFont typeface="Arial" panose="020B0604020202020204" pitchFamily="34" charset="0"/>
                        <a:buChar char="•"/>
                      </a:pPr>
                      <a:r>
                        <a:rPr lang="en-GB" sz="1300" b="0" dirty="0">
                          <a:solidFill>
                            <a:schemeClr val="tx1"/>
                          </a:solidFill>
                        </a:rPr>
                        <a:t>They develop an awareness that many people have a range of different views and beliefs </a:t>
                      </a:r>
                    </a:p>
                    <a:p>
                      <a:pPr marL="171450" indent="-171450">
                        <a:spcBef>
                          <a:spcPts val="0"/>
                        </a:spcBef>
                        <a:spcAft>
                          <a:spcPts val="0"/>
                        </a:spcAft>
                        <a:buFont typeface="Arial" panose="020B0604020202020204" pitchFamily="34" charset="0"/>
                        <a:buChar char="•"/>
                      </a:pPr>
                      <a:r>
                        <a:rPr lang="en-GB" sz="1300" b="0" dirty="0">
                          <a:solidFill>
                            <a:schemeClr val="tx1"/>
                          </a:solidFill>
                        </a:rPr>
                        <a:t>Equally, they feel able to be themselves and feel respected by others</a:t>
                      </a:r>
                    </a:p>
                    <a:p>
                      <a:pPr marL="171450" indent="-171450">
                        <a:spcBef>
                          <a:spcPts val="0"/>
                        </a:spcBef>
                        <a:spcAft>
                          <a:spcPts val="0"/>
                        </a:spcAft>
                        <a:buFont typeface="Arial" panose="020B0604020202020204" pitchFamily="34" charset="0"/>
                        <a:buChar char="•"/>
                      </a:pPr>
                      <a:r>
                        <a:rPr lang="en-GB" sz="1300" b="0" dirty="0">
                          <a:solidFill>
                            <a:schemeClr val="tx1"/>
                          </a:solidFill>
                        </a:rPr>
                        <a:t>Being caring is the role of the whole school community and supporting adults strive to educate the wider community on the wonderful qualities our pupils hold, and ensure they receive the respect and care that they deserve </a:t>
                      </a:r>
                    </a:p>
                    <a:p>
                      <a:pPr marL="171450" indent="-171450">
                        <a:spcBef>
                          <a:spcPts val="0"/>
                        </a:spcBef>
                        <a:spcAft>
                          <a:spcPts val="0"/>
                        </a:spcAft>
                        <a:buFont typeface="Arial" panose="020B0604020202020204" pitchFamily="34" charset="0"/>
                        <a:buChar char="•"/>
                      </a:pPr>
                      <a:r>
                        <a:rPr lang="en-GB" sz="1300" b="0" dirty="0">
                          <a:solidFill>
                            <a:schemeClr val="tx1"/>
                          </a:solidFill>
                        </a:rPr>
                        <a:t>We expect that members of our school community have a caring attitude towards one another</a:t>
                      </a:r>
                    </a:p>
                    <a:p>
                      <a:pPr marL="171450" indent="-171450">
                        <a:spcBef>
                          <a:spcPts val="0"/>
                        </a:spcBef>
                        <a:spcAft>
                          <a:spcPts val="0"/>
                        </a:spcAft>
                        <a:buFont typeface="Arial" panose="020B0604020202020204" pitchFamily="34" charset="0"/>
                        <a:buChar char="•"/>
                      </a:pPr>
                      <a:r>
                        <a:rPr lang="en-GB" sz="1300" b="0" dirty="0">
                          <a:solidFill>
                            <a:schemeClr val="tx1"/>
                          </a:solidFill>
                        </a:rPr>
                        <a:t>We insist on mutual respect as a minimum.</a:t>
                      </a:r>
                    </a:p>
                  </a:txBody>
                  <a:tcPr>
                    <a:solidFill>
                      <a:schemeClr val="accent3">
                        <a:lumMod val="40000"/>
                        <a:lumOff val="60000"/>
                      </a:schemeClr>
                    </a:solidFill>
                  </a:tcPr>
                </a:tc>
                <a:tc>
                  <a:txBody>
                    <a:bodyPr/>
                    <a:lstStyle/>
                    <a:p>
                      <a:pPr marL="0" indent="0" algn="ctr">
                        <a:spcAft>
                          <a:spcPts val="0"/>
                        </a:spcAft>
                        <a:buNone/>
                      </a:pPr>
                      <a:r>
                        <a:rPr lang="en-GB" sz="2000" b="1" dirty="0">
                          <a:solidFill>
                            <a:schemeClr val="tx1"/>
                          </a:solidFill>
                        </a:rPr>
                        <a:t>We’re Brave</a:t>
                      </a:r>
                    </a:p>
                    <a:p>
                      <a:pPr marL="171450" indent="-171450">
                        <a:spcAft>
                          <a:spcPts val="0"/>
                        </a:spcAft>
                        <a:buFont typeface="Arial" panose="020B0604020202020204" pitchFamily="34" charset="0"/>
                        <a:buChar char="•"/>
                      </a:pPr>
                      <a:r>
                        <a:rPr lang="en-GB" sz="1050" b="0" dirty="0">
                          <a:solidFill>
                            <a:schemeClr val="tx1"/>
                          </a:solidFill>
                        </a:rPr>
                        <a:t>Being brave represents being proud of who you are, trying new things, feeling secure in communicating with new people, visiting unfamiliar places, being part of new experiences and feeling confident to ask for help </a:t>
                      </a:r>
                    </a:p>
                    <a:p>
                      <a:pPr marL="171450" indent="-171450">
                        <a:spcAft>
                          <a:spcPts val="0"/>
                        </a:spcAft>
                        <a:buFont typeface="Arial" panose="020B0604020202020204" pitchFamily="34" charset="0"/>
                        <a:buChar char="•"/>
                      </a:pPr>
                      <a:r>
                        <a:rPr lang="en-GB" sz="1050" b="0" dirty="0">
                          <a:solidFill>
                            <a:schemeClr val="tx1"/>
                          </a:solidFill>
                        </a:rPr>
                        <a:t>It is the role of supporting school community members to facilitate this, equipping pupils with the knowledge, skills and support mechanisms to feel confident to do these things as they grow and develop</a:t>
                      </a:r>
                    </a:p>
                    <a:p>
                      <a:pPr marL="171450" indent="-171450">
                        <a:spcAft>
                          <a:spcPts val="0"/>
                        </a:spcAft>
                        <a:buFont typeface="Arial" panose="020B0604020202020204" pitchFamily="34" charset="0"/>
                        <a:buChar char="•"/>
                      </a:pPr>
                      <a:r>
                        <a:rPr lang="en-GB" sz="1050" b="0" dirty="0">
                          <a:solidFill>
                            <a:schemeClr val="tx1"/>
                          </a:solidFill>
                        </a:rPr>
                        <a:t>Our pupils, again just like many, many other children growing into young adults, face challenges and will continue to do so in adult life. It is the school community’s responsibility to prepare them and help them to cope with this in the best way that works for them (and in our context, this does not mean facing it alone!)</a:t>
                      </a:r>
                    </a:p>
                    <a:p>
                      <a:pPr marL="171450" indent="-171450">
                        <a:spcAft>
                          <a:spcPts val="0"/>
                        </a:spcAft>
                        <a:buFont typeface="Arial" panose="020B0604020202020204" pitchFamily="34" charset="0"/>
                        <a:buChar char="•"/>
                      </a:pPr>
                      <a:r>
                        <a:rPr lang="en-GB" sz="1050" b="0" dirty="0">
                          <a:solidFill>
                            <a:schemeClr val="tx1"/>
                          </a:solidFill>
                        </a:rPr>
                        <a:t>Pupils develop strategies to help cope with unforeseen change, or when their feelings overwhelm them</a:t>
                      </a:r>
                    </a:p>
                    <a:p>
                      <a:pPr marL="171450" indent="-171450">
                        <a:spcAft>
                          <a:spcPts val="0"/>
                        </a:spcAft>
                        <a:buFont typeface="Arial" panose="020B0604020202020204" pitchFamily="34" charset="0"/>
                        <a:buChar char="•"/>
                      </a:pPr>
                      <a:r>
                        <a:rPr lang="en-GB" sz="1050" b="0" dirty="0">
                          <a:solidFill>
                            <a:schemeClr val="tx1"/>
                          </a:solidFill>
                        </a:rPr>
                        <a:t>Being brave for supporting adults in our school community means allowing our pupils to take risks, exposing them to new opportunities and not underestimating their capabilities.</a:t>
                      </a:r>
                    </a:p>
                  </a:txBody>
                  <a:tcPr>
                    <a:solidFill>
                      <a:schemeClr val="accent3">
                        <a:lumMod val="40000"/>
                        <a:lumOff val="60000"/>
                      </a:schemeClr>
                    </a:solidFill>
                  </a:tcPr>
                </a:tc>
                <a:tc>
                  <a:txBody>
                    <a:bodyPr/>
                    <a:lstStyle/>
                    <a:p>
                      <a:pPr marL="0" indent="0" algn="ctr">
                        <a:spcBef>
                          <a:spcPts val="0"/>
                        </a:spcBef>
                        <a:spcAft>
                          <a:spcPts val="0"/>
                        </a:spcAft>
                        <a:buNone/>
                      </a:pPr>
                      <a:r>
                        <a:rPr lang="en-GB" sz="2000" b="1" dirty="0">
                          <a:solidFill>
                            <a:schemeClr val="tx1"/>
                          </a:solidFill>
                        </a:rPr>
                        <a:t>We Aim High</a:t>
                      </a:r>
                    </a:p>
                    <a:p>
                      <a:pPr marL="171450" indent="-171450">
                        <a:spcBef>
                          <a:spcPts val="0"/>
                        </a:spcBef>
                        <a:spcAft>
                          <a:spcPts val="0"/>
                        </a:spcAft>
                        <a:buFont typeface="Arial" panose="020B0604020202020204" pitchFamily="34" charset="0"/>
                        <a:buChar char="•"/>
                      </a:pPr>
                      <a:r>
                        <a:rPr lang="en-GB" sz="1200" b="0" dirty="0">
                          <a:solidFill>
                            <a:schemeClr val="tx1"/>
                          </a:solidFill>
                        </a:rPr>
                        <a:t>We want our pupils to maintain their ambition throughout life. The school community should not settle for less than they are capable of</a:t>
                      </a:r>
                    </a:p>
                    <a:p>
                      <a:pPr marL="171450" indent="-171450">
                        <a:spcBef>
                          <a:spcPts val="0"/>
                        </a:spcBef>
                        <a:spcAft>
                          <a:spcPts val="0"/>
                        </a:spcAft>
                        <a:buFont typeface="Arial" panose="020B0604020202020204" pitchFamily="34" charset="0"/>
                        <a:buChar char="•"/>
                      </a:pPr>
                      <a:r>
                        <a:rPr lang="en-GB" sz="1200" b="0" dirty="0">
                          <a:solidFill>
                            <a:schemeClr val="tx1"/>
                          </a:solidFill>
                        </a:rPr>
                        <a:t>Aiming high links to physical independence, forming relationships, being able to communicate effectively and successfully, accessing their local and wider community</a:t>
                      </a:r>
                    </a:p>
                    <a:p>
                      <a:pPr marL="171450" indent="-171450">
                        <a:spcBef>
                          <a:spcPts val="0"/>
                        </a:spcBef>
                        <a:spcAft>
                          <a:spcPts val="0"/>
                        </a:spcAft>
                        <a:buFont typeface="Arial" panose="020B0604020202020204" pitchFamily="34" charset="0"/>
                        <a:buChar char="•"/>
                      </a:pPr>
                      <a:r>
                        <a:rPr lang="en-GB" sz="1200" b="0" dirty="0">
                          <a:solidFill>
                            <a:schemeClr val="tx1"/>
                          </a:solidFill>
                        </a:rPr>
                        <a:t>It is the role of the wider school community to promote pupils’ strengths and facilitate their ambitions in a way that is appropriate for each individual</a:t>
                      </a:r>
                    </a:p>
                    <a:p>
                      <a:pPr marL="171450" indent="-171450">
                        <a:spcBef>
                          <a:spcPts val="0"/>
                        </a:spcBef>
                        <a:spcAft>
                          <a:spcPts val="0"/>
                        </a:spcAft>
                        <a:buFont typeface="Arial" panose="020B0604020202020204" pitchFamily="34" charset="0"/>
                        <a:buChar char="•"/>
                      </a:pPr>
                      <a:r>
                        <a:rPr lang="en-GB" sz="1200" b="0" dirty="0">
                          <a:solidFill>
                            <a:schemeClr val="tx1"/>
                          </a:solidFill>
                        </a:rPr>
                        <a:t>Pupils aim to find out ‘who’ they are – developing interests and hobbies</a:t>
                      </a:r>
                    </a:p>
                    <a:p>
                      <a:pPr marL="171450" indent="-171450">
                        <a:spcBef>
                          <a:spcPts val="0"/>
                        </a:spcBef>
                        <a:spcAft>
                          <a:spcPts val="0"/>
                        </a:spcAft>
                        <a:buFont typeface="Arial" panose="020B0604020202020204" pitchFamily="34" charset="0"/>
                        <a:buChar char="•"/>
                      </a:pPr>
                      <a:r>
                        <a:rPr lang="en-GB" sz="1200" b="0" dirty="0">
                          <a:solidFill>
                            <a:schemeClr val="tx1"/>
                          </a:solidFill>
                        </a:rPr>
                        <a:t>Pupils form relationships, attain employment and access the wider community, feeling a sense of belonging</a:t>
                      </a:r>
                    </a:p>
                    <a:p>
                      <a:pPr marL="171450" indent="-171450">
                        <a:spcBef>
                          <a:spcPts val="0"/>
                        </a:spcBef>
                        <a:spcAft>
                          <a:spcPts val="0"/>
                        </a:spcAft>
                        <a:buFont typeface="Arial" panose="020B0604020202020204" pitchFamily="34" charset="0"/>
                        <a:buChar char="•"/>
                      </a:pPr>
                      <a:r>
                        <a:rPr lang="en-GB" sz="1200" b="0" dirty="0">
                          <a:solidFill>
                            <a:schemeClr val="tx1"/>
                          </a:solidFill>
                        </a:rPr>
                        <a:t>They foster a love of learning that they take with them beyond school into adulthood</a:t>
                      </a:r>
                    </a:p>
                  </a:txBody>
                  <a:tcPr>
                    <a:solidFill>
                      <a:schemeClr val="accent3">
                        <a:lumMod val="40000"/>
                        <a:lumOff val="60000"/>
                      </a:schemeClr>
                    </a:solidFill>
                  </a:tcPr>
                </a:tc>
                <a:extLst>
                  <a:ext uri="{0D108BD9-81ED-4DB2-BD59-A6C34878D82A}">
                    <a16:rowId xmlns:a16="http://schemas.microsoft.com/office/drawing/2014/main" val="2628219237"/>
                  </a:ext>
                </a:extLst>
              </a:tr>
            </a:tbl>
          </a:graphicData>
        </a:graphic>
      </p:graphicFrame>
      <p:pic>
        <p:nvPicPr>
          <p:cNvPr id="9" name="Picture 8">
            <a:extLst>
              <a:ext uri="{FF2B5EF4-FFF2-40B4-BE49-F238E27FC236}">
                <a16:creationId xmlns:a16="http://schemas.microsoft.com/office/drawing/2014/main" id="{903AC6C0-8E89-45ED-822F-68EEADD317FD}"/>
              </a:ext>
            </a:extLst>
          </p:cNvPr>
          <p:cNvPicPr>
            <a:picLocks noChangeAspect="1"/>
          </p:cNvPicPr>
          <p:nvPr/>
        </p:nvPicPr>
        <p:blipFill rotWithShape="1">
          <a:blip r:embed="rId2"/>
          <a:srcRect l="22524" t="25965" r="61456" b="50000"/>
          <a:stretch/>
        </p:blipFill>
        <p:spPr>
          <a:xfrm>
            <a:off x="817321" y="806270"/>
            <a:ext cx="1464816" cy="1236216"/>
          </a:xfrm>
          <a:prstGeom prst="rect">
            <a:avLst/>
          </a:prstGeom>
        </p:spPr>
      </p:pic>
      <p:pic>
        <p:nvPicPr>
          <p:cNvPr id="15" name="Picture 14">
            <a:extLst>
              <a:ext uri="{FF2B5EF4-FFF2-40B4-BE49-F238E27FC236}">
                <a16:creationId xmlns:a16="http://schemas.microsoft.com/office/drawing/2014/main" id="{2755F843-BDEA-409F-B2A9-F7C8CF219315}"/>
              </a:ext>
            </a:extLst>
          </p:cNvPr>
          <p:cNvPicPr>
            <a:picLocks noChangeAspect="1"/>
          </p:cNvPicPr>
          <p:nvPr/>
        </p:nvPicPr>
        <p:blipFill rotWithShape="1">
          <a:blip r:embed="rId3"/>
          <a:srcRect l="22621" t="24688" r="62719" b="48663"/>
          <a:stretch/>
        </p:blipFill>
        <p:spPr>
          <a:xfrm>
            <a:off x="3929523" y="764811"/>
            <a:ext cx="1236508" cy="1264368"/>
          </a:xfrm>
          <a:prstGeom prst="rect">
            <a:avLst/>
          </a:prstGeom>
        </p:spPr>
      </p:pic>
      <p:pic>
        <p:nvPicPr>
          <p:cNvPr id="17" name="Picture 16">
            <a:extLst>
              <a:ext uri="{FF2B5EF4-FFF2-40B4-BE49-F238E27FC236}">
                <a16:creationId xmlns:a16="http://schemas.microsoft.com/office/drawing/2014/main" id="{069A4765-F93F-4D0B-9654-2EB6AEB95F7D}"/>
              </a:ext>
            </a:extLst>
          </p:cNvPr>
          <p:cNvPicPr>
            <a:picLocks noChangeAspect="1"/>
          </p:cNvPicPr>
          <p:nvPr/>
        </p:nvPicPr>
        <p:blipFill rotWithShape="1">
          <a:blip r:embed="rId4"/>
          <a:srcRect l="22524" t="25965" r="62039" b="50000"/>
          <a:stretch/>
        </p:blipFill>
        <p:spPr>
          <a:xfrm>
            <a:off x="6813417" y="764811"/>
            <a:ext cx="1443695" cy="1264368"/>
          </a:xfrm>
          <a:prstGeom prst="rect">
            <a:avLst/>
          </a:prstGeom>
        </p:spPr>
      </p:pic>
      <p:pic>
        <p:nvPicPr>
          <p:cNvPr id="18" name="Picture 2" descr="Image preview">
            <a:extLst>
              <a:ext uri="{FF2B5EF4-FFF2-40B4-BE49-F238E27FC236}">
                <a16:creationId xmlns:a16="http://schemas.microsoft.com/office/drawing/2014/main" id="{4A62B2FD-40C3-48EF-8201-B9FE8279905F}"/>
              </a:ext>
            </a:extLst>
          </p:cNvPr>
          <p:cNvPicPr>
            <a:picLocks noChangeAspect="1" noChangeArrowheads="1"/>
          </p:cNvPicPr>
          <p:nvPr/>
        </p:nvPicPr>
        <p:blipFill rotWithShape="1">
          <a:blip r:embed="rId5">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1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2" descr="Image preview">
            <a:extLst>
              <a:ext uri="{FF2B5EF4-FFF2-40B4-BE49-F238E27FC236}">
                <a16:creationId xmlns:a16="http://schemas.microsoft.com/office/drawing/2014/main" id="{5A7D08F9-7A02-4C2E-B06A-02C44414A2CB}"/>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56AD694-64DF-41F8-B7DC-3482929D2A28}"/>
              </a:ext>
            </a:extLst>
          </p:cNvPr>
          <p:cNvSpPr txBox="1">
            <a:spLocks/>
          </p:cNvSpPr>
          <p:nvPr/>
        </p:nvSpPr>
        <p:spPr>
          <a:xfrm>
            <a:off x="382034" y="108011"/>
            <a:ext cx="8596668" cy="707886"/>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APS Curriculum</a:t>
            </a:r>
          </a:p>
        </p:txBody>
      </p:sp>
      <p:sp>
        <p:nvSpPr>
          <p:cNvPr id="12" name="Rectangle 11">
            <a:extLst>
              <a:ext uri="{FF2B5EF4-FFF2-40B4-BE49-F238E27FC236}">
                <a16:creationId xmlns:a16="http://schemas.microsoft.com/office/drawing/2014/main" id="{CCAD9365-E811-4BE5-9923-0A651BEE81DE}"/>
              </a:ext>
            </a:extLst>
          </p:cNvPr>
          <p:cNvSpPr/>
          <p:nvPr/>
        </p:nvSpPr>
        <p:spPr>
          <a:xfrm>
            <a:off x="758237" y="657449"/>
            <a:ext cx="8385763" cy="307777"/>
          </a:xfrm>
          <a:prstGeom prst="rect">
            <a:avLst/>
          </a:prstGeom>
        </p:spPr>
        <p:txBody>
          <a:bodyPr wrap="square">
            <a:spAutoFit/>
          </a:bodyPr>
          <a:lstStyle/>
          <a:p>
            <a:r>
              <a:rPr lang="en-GB" sz="1400" dirty="0"/>
              <a:t>We subscribe to a pupil-centred philosophy of education, and they are at the heart of everything we do.</a:t>
            </a:r>
          </a:p>
        </p:txBody>
      </p:sp>
      <p:pic>
        <p:nvPicPr>
          <p:cNvPr id="4" name="Picture 3">
            <a:extLst>
              <a:ext uri="{FF2B5EF4-FFF2-40B4-BE49-F238E27FC236}">
                <a16:creationId xmlns:a16="http://schemas.microsoft.com/office/drawing/2014/main" id="{F0A33C25-5B7D-47D9-91DA-CDFE349F87F8}"/>
              </a:ext>
            </a:extLst>
          </p:cNvPr>
          <p:cNvPicPr>
            <a:picLocks noChangeAspect="1"/>
          </p:cNvPicPr>
          <p:nvPr/>
        </p:nvPicPr>
        <p:blipFill rotWithShape="1">
          <a:blip r:embed="rId3"/>
          <a:srcRect l="9804" t="14088" r="61275" b="12353"/>
          <a:stretch/>
        </p:blipFill>
        <p:spPr>
          <a:xfrm>
            <a:off x="510988" y="1066800"/>
            <a:ext cx="7844118" cy="5637133"/>
          </a:xfrm>
          <a:prstGeom prst="rect">
            <a:avLst/>
          </a:prstGeom>
        </p:spPr>
      </p:pic>
    </p:spTree>
    <p:extLst>
      <p:ext uri="{BB962C8B-B14F-4D97-AF65-F5344CB8AC3E}">
        <p14:creationId xmlns:p14="http://schemas.microsoft.com/office/powerpoint/2010/main" val="331739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66C458-9439-46FE-8C91-845671ACD1F7}"/>
              </a:ext>
            </a:extLst>
          </p:cNvPr>
          <p:cNvSpPr/>
          <p:nvPr/>
        </p:nvSpPr>
        <p:spPr>
          <a:xfrm>
            <a:off x="1283820" y="354814"/>
            <a:ext cx="6959951" cy="1446550"/>
          </a:xfrm>
          <a:prstGeom prst="rect">
            <a:avLst/>
          </a:prstGeom>
        </p:spPr>
        <p:txBody>
          <a:bodyPr wrap="square">
            <a:spAutoFit/>
          </a:bodyPr>
          <a:lstStyle/>
          <a:p>
            <a:pPr algn="ctr"/>
            <a:r>
              <a:rPr lang="en-GB" sz="4400" dirty="0"/>
              <a:t>Teaching – how pupils learn  </a:t>
            </a:r>
            <a:br>
              <a:rPr lang="en-GB" sz="4400" dirty="0">
                <a:solidFill>
                  <a:srgbClr val="007430"/>
                </a:solidFill>
              </a:rPr>
            </a:br>
            <a:endParaRPr lang="en-GB" sz="4400" dirty="0">
              <a:solidFill>
                <a:srgbClr val="007430"/>
              </a:solidFill>
            </a:endParaRPr>
          </a:p>
        </p:txBody>
      </p:sp>
      <p:sp>
        <p:nvSpPr>
          <p:cNvPr id="10" name="Content Placeholder 2">
            <a:extLst>
              <a:ext uri="{FF2B5EF4-FFF2-40B4-BE49-F238E27FC236}">
                <a16:creationId xmlns:a16="http://schemas.microsoft.com/office/drawing/2014/main" id="{A8028179-A53F-499E-82D7-7B0997BFAA28}"/>
              </a:ext>
            </a:extLst>
          </p:cNvPr>
          <p:cNvSpPr txBox="1">
            <a:spLocks/>
          </p:cNvSpPr>
          <p:nvPr/>
        </p:nvSpPr>
        <p:spPr>
          <a:xfrm>
            <a:off x="273665" y="1607433"/>
            <a:ext cx="8596668" cy="388077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lgn="l" fontAlgn="t">
              <a:buFont typeface="Wingdings" panose="05000000000000000000" pitchFamily="2" charset="2"/>
              <a:buChar char="Ø"/>
            </a:pPr>
            <a:r>
              <a:rPr lang="en-GB" dirty="0">
                <a:solidFill>
                  <a:schemeClr val="tx1"/>
                </a:solidFill>
              </a:rPr>
              <a:t>We use our knowledge of the needs of our pupils to present learning opportunities in ways that are accessible and engaging</a:t>
            </a:r>
          </a:p>
          <a:p>
            <a:pPr marL="514350" indent="-514350" algn="l" fontAlgn="t">
              <a:buFont typeface="Wingdings" panose="05000000000000000000" pitchFamily="2" charset="2"/>
              <a:buChar char="Ø"/>
            </a:pPr>
            <a:r>
              <a:rPr lang="en-GB" dirty="0">
                <a:solidFill>
                  <a:schemeClr val="tx1"/>
                </a:solidFill>
              </a:rPr>
              <a:t>We tailor our approach to suit the strengths and interests of our pupils, through the implementation of a wide range of specialist strategies to deliver personalised provision</a:t>
            </a:r>
          </a:p>
          <a:p>
            <a:pPr marL="514350" indent="-514350" algn="l" fontAlgn="t">
              <a:buFont typeface="Wingdings" panose="05000000000000000000" pitchFamily="2" charset="2"/>
              <a:buChar char="Ø"/>
            </a:pPr>
            <a:r>
              <a:rPr lang="en-GB" dirty="0">
                <a:solidFill>
                  <a:schemeClr val="tx1"/>
                </a:solidFill>
              </a:rPr>
              <a:t>We place particular importance on the development and exercise of independence not just as a </a:t>
            </a:r>
            <a:r>
              <a:rPr lang="en-GB" i="1" dirty="0">
                <a:solidFill>
                  <a:schemeClr val="tx1"/>
                </a:solidFill>
              </a:rPr>
              <a:t>goal</a:t>
            </a:r>
            <a:r>
              <a:rPr lang="en-GB" dirty="0">
                <a:solidFill>
                  <a:schemeClr val="tx1"/>
                </a:solidFill>
              </a:rPr>
              <a:t>, but as a </a:t>
            </a:r>
            <a:r>
              <a:rPr lang="en-GB" i="1" dirty="0">
                <a:solidFill>
                  <a:schemeClr val="tx1"/>
                </a:solidFill>
              </a:rPr>
              <a:t>method</a:t>
            </a:r>
            <a:r>
              <a:rPr lang="en-GB" dirty="0">
                <a:solidFill>
                  <a:schemeClr val="tx1"/>
                </a:solidFill>
              </a:rPr>
              <a:t>, and feel that our pupils learn best when they are empowered to think, say and do things for themselves wherever possible</a:t>
            </a:r>
          </a:p>
          <a:p>
            <a:pPr marL="514350" indent="-514350" algn="l">
              <a:buFont typeface="Wingdings" panose="05000000000000000000" pitchFamily="2" charset="2"/>
              <a:buChar char="Ø"/>
            </a:pPr>
            <a:endParaRPr lang="en-GB" dirty="0">
              <a:solidFill>
                <a:srgbClr val="007430"/>
              </a:solidFill>
            </a:endParaRPr>
          </a:p>
        </p:txBody>
      </p:sp>
      <p:pic>
        <p:nvPicPr>
          <p:cNvPr id="12" name="Picture 2" descr="Image preview">
            <a:extLst>
              <a:ext uri="{FF2B5EF4-FFF2-40B4-BE49-F238E27FC236}">
                <a16:creationId xmlns:a16="http://schemas.microsoft.com/office/drawing/2014/main" id="{F7FA4C79-4362-47B7-A1D2-3F27DDCD4C1A}"/>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78135" y="14481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70F37B-EE17-46DC-A8F6-676E78B5001D}"/>
              </a:ext>
            </a:extLst>
          </p:cNvPr>
          <p:cNvPicPr>
            <a:picLocks noChangeAspect="1"/>
          </p:cNvPicPr>
          <p:nvPr/>
        </p:nvPicPr>
        <p:blipFill rotWithShape="1">
          <a:blip r:embed="rId3"/>
          <a:srcRect l="15980" t="31352" r="62577" b="36209"/>
          <a:stretch/>
        </p:blipFill>
        <p:spPr>
          <a:xfrm>
            <a:off x="6950541" y="5044642"/>
            <a:ext cx="1960775" cy="1668545"/>
          </a:xfrm>
          <a:prstGeom prst="rect">
            <a:avLst/>
          </a:prstGeom>
        </p:spPr>
      </p:pic>
    </p:spTree>
    <p:extLst>
      <p:ext uri="{BB962C8B-B14F-4D97-AF65-F5344CB8AC3E}">
        <p14:creationId xmlns:p14="http://schemas.microsoft.com/office/powerpoint/2010/main" val="3027952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273666" y="237067"/>
            <a:ext cx="8596668" cy="13208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Assessment – how we measure success</a:t>
            </a:r>
          </a:p>
        </p:txBody>
      </p:sp>
      <p:sp>
        <p:nvSpPr>
          <p:cNvPr id="10" name="Content Placeholder 2">
            <a:extLst>
              <a:ext uri="{FF2B5EF4-FFF2-40B4-BE49-F238E27FC236}">
                <a16:creationId xmlns:a16="http://schemas.microsoft.com/office/drawing/2014/main" id="{26535047-7F46-46C1-8040-AA7F0ED61802}"/>
              </a:ext>
            </a:extLst>
          </p:cNvPr>
          <p:cNvSpPr txBox="1">
            <a:spLocks/>
          </p:cNvSpPr>
          <p:nvPr/>
        </p:nvSpPr>
        <p:spPr>
          <a:xfrm>
            <a:off x="171129" y="1488613"/>
            <a:ext cx="8596668" cy="388077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t">
              <a:buFont typeface="Wingdings" panose="05000000000000000000" pitchFamily="2" charset="2"/>
              <a:buChar char="Ø"/>
            </a:pPr>
            <a:r>
              <a:rPr lang="en-GB" sz="2400" dirty="0">
                <a:solidFill>
                  <a:schemeClr val="tx1"/>
                </a:solidFill>
              </a:rPr>
              <a:t>We set highly motivating and appropriately challenging targets, focusing on the development of the whole child.</a:t>
            </a:r>
          </a:p>
          <a:p>
            <a:pPr marL="457200" indent="-457200" algn="l" fontAlgn="t">
              <a:buFont typeface="Wingdings" panose="05000000000000000000" pitchFamily="2" charset="2"/>
              <a:buChar char="Ø"/>
            </a:pPr>
            <a:r>
              <a:rPr lang="en-GB" sz="2400" dirty="0">
                <a:solidFill>
                  <a:schemeClr val="tx1"/>
                </a:solidFill>
              </a:rPr>
              <a:t>We evaluate progress by returning to earlier targets and plans to review their impact and the progress pupils have made.</a:t>
            </a:r>
          </a:p>
          <a:p>
            <a:pPr marL="457200" indent="-457200" algn="l" fontAlgn="t">
              <a:buFont typeface="Wingdings" panose="05000000000000000000" pitchFamily="2" charset="2"/>
              <a:buChar char="Ø"/>
            </a:pPr>
            <a:r>
              <a:rPr lang="en-GB" sz="2400" dirty="0">
                <a:solidFill>
                  <a:schemeClr val="tx1"/>
                </a:solidFill>
              </a:rPr>
              <a:t>Where we find a winning formula, we aim to repeat our successes, and where we encounter challenges, we aim to learn and improve – using our assessments to shape future learning and next steps.</a:t>
            </a:r>
          </a:p>
          <a:p>
            <a:pPr marL="457200" indent="-457200" algn="l" fontAlgn="t">
              <a:buFont typeface="Wingdings" panose="05000000000000000000" pitchFamily="2" charset="2"/>
              <a:buChar char="Ø"/>
            </a:pPr>
            <a:r>
              <a:rPr lang="en-GB" sz="2400" dirty="0">
                <a:solidFill>
                  <a:schemeClr val="tx1"/>
                </a:solidFill>
              </a:rPr>
              <a:t>We recognise that progress is not just about assessment data, and we value the full range of pupils’ efforts and achievements in the way that we track their holistic growth.</a:t>
            </a:r>
          </a:p>
          <a:p>
            <a:pPr marL="457200" indent="-457200" algn="l" fontAlgn="t">
              <a:buFont typeface="Wingdings" panose="05000000000000000000" pitchFamily="2" charset="2"/>
              <a:buChar char="Ø"/>
            </a:pPr>
            <a:r>
              <a:rPr lang="en-GB" sz="2400" dirty="0">
                <a:solidFill>
                  <a:schemeClr val="tx1"/>
                </a:solidFill>
              </a:rPr>
              <a:t>We use the Engagement Steps to assess our pre- and semi-formal learners, and the Progression Steps to assess the progress our formal learners make. </a:t>
            </a:r>
          </a:p>
          <a:p>
            <a:pPr marL="457200" indent="-457200" algn="l" fontAlgn="t">
              <a:buFont typeface="Wingdings" panose="05000000000000000000" pitchFamily="2" charset="2"/>
              <a:buChar char="Ø"/>
            </a:pPr>
            <a:r>
              <a:rPr lang="en-GB" sz="2400" dirty="0">
                <a:solidFill>
                  <a:schemeClr val="tx1"/>
                </a:solidFill>
              </a:rPr>
              <a:t>Individual Learning Plan (ILP) targets are derived from pupils’ EHCPs and are a priority for all learners. These are reviewed and updated targets set every full term.</a:t>
            </a:r>
          </a:p>
          <a:p>
            <a:pPr marL="457200" indent="-457200" algn="l">
              <a:buFont typeface="Wingdings" panose="05000000000000000000" pitchFamily="2" charset="2"/>
              <a:buChar char="Ø"/>
            </a:pPr>
            <a:endParaRPr lang="en-GB" sz="2400" dirty="0">
              <a:solidFill>
                <a:srgbClr val="007430"/>
              </a:solidFill>
            </a:endParaRP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28440" y="12378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8FB161-42DD-4925-B7FF-82A5219EE7D5}"/>
              </a:ext>
            </a:extLst>
          </p:cNvPr>
          <p:cNvPicPr>
            <a:picLocks noChangeAspect="1"/>
          </p:cNvPicPr>
          <p:nvPr/>
        </p:nvPicPr>
        <p:blipFill rotWithShape="1">
          <a:blip r:embed="rId3"/>
          <a:srcRect l="18970" t="32085" r="61546" b="36392"/>
          <a:stretch/>
        </p:blipFill>
        <p:spPr>
          <a:xfrm>
            <a:off x="7324628" y="5234231"/>
            <a:ext cx="1648244" cy="1499989"/>
          </a:xfrm>
          <a:prstGeom prst="rect">
            <a:avLst/>
          </a:prstGeom>
        </p:spPr>
      </p:pic>
    </p:spTree>
    <p:extLst>
      <p:ext uri="{BB962C8B-B14F-4D97-AF65-F5344CB8AC3E}">
        <p14:creationId xmlns:p14="http://schemas.microsoft.com/office/powerpoint/2010/main" val="225880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9" name="Picture 2" descr="Image preview">
            <a:extLst>
              <a:ext uri="{FF2B5EF4-FFF2-40B4-BE49-F238E27FC236}">
                <a16:creationId xmlns:a16="http://schemas.microsoft.com/office/drawing/2014/main" id="{8D633AC6-D88F-415D-8EAC-2FE62D36B35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28440" y="22551"/>
            <a:ext cx="6682045" cy="681289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007AAAD-3DA1-453E-8FF8-E9BBAB92B984}"/>
              </a:ext>
            </a:extLst>
          </p:cNvPr>
          <p:cNvCxnSpPr/>
          <p:nvPr/>
        </p:nvCxnSpPr>
        <p:spPr>
          <a:xfrm flipH="1">
            <a:off x="2305043" y="1636889"/>
            <a:ext cx="353490"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364A8286-9CD0-4661-9973-9978161EEC75}"/>
              </a:ext>
            </a:extLst>
          </p:cNvPr>
          <p:cNvCxnSpPr>
            <a:cxnSpLocks/>
          </p:cNvCxnSpPr>
          <p:nvPr/>
        </p:nvCxnSpPr>
        <p:spPr>
          <a:xfrm>
            <a:off x="2701543" y="3782301"/>
            <a:ext cx="0" cy="69425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0B5FB6F5-DBA1-4121-B8E3-8F64AD977322}"/>
              </a:ext>
            </a:extLst>
          </p:cNvPr>
          <p:cNvCxnSpPr>
            <a:cxnSpLocks/>
          </p:cNvCxnSpPr>
          <p:nvPr/>
        </p:nvCxnSpPr>
        <p:spPr>
          <a:xfrm>
            <a:off x="10599378" y="1171258"/>
            <a:ext cx="0" cy="1639418"/>
          </a:xfrm>
          <a:prstGeom prst="line">
            <a:avLst/>
          </a:prstGeom>
        </p:spPr>
        <p:style>
          <a:lnRef idx="2">
            <a:schemeClr val="dk1"/>
          </a:lnRef>
          <a:fillRef idx="0">
            <a:schemeClr val="dk1"/>
          </a:fillRef>
          <a:effectRef idx="1">
            <a:schemeClr val="dk1"/>
          </a:effectRef>
          <a:fontRef idx="minor">
            <a:schemeClr val="tx1"/>
          </a:fontRef>
        </p:style>
      </p:cxnSp>
      <p:sp>
        <p:nvSpPr>
          <p:cNvPr id="6" name="Title 1">
            <a:extLst>
              <a:ext uri="{FF2B5EF4-FFF2-40B4-BE49-F238E27FC236}">
                <a16:creationId xmlns:a16="http://schemas.microsoft.com/office/drawing/2014/main" id="{87D0CEC2-5D04-4DAD-9F9E-961BE4AF54FC}"/>
              </a:ext>
            </a:extLst>
          </p:cNvPr>
          <p:cNvSpPr txBox="1">
            <a:spLocks/>
          </p:cNvSpPr>
          <p:nvPr/>
        </p:nvSpPr>
        <p:spPr>
          <a:xfrm>
            <a:off x="508830" y="83747"/>
            <a:ext cx="8596668" cy="68984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Curriculum Key Staff</a:t>
            </a:r>
          </a:p>
        </p:txBody>
      </p:sp>
      <p:sp>
        <p:nvSpPr>
          <p:cNvPr id="2" name="Flowchart: Alternate Process 1">
            <a:extLst>
              <a:ext uri="{FF2B5EF4-FFF2-40B4-BE49-F238E27FC236}">
                <a16:creationId xmlns:a16="http://schemas.microsoft.com/office/drawing/2014/main" id="{49D4D1E9-B78A-4CA8-B827-4C77B589F167}"/>
              </a:ext>
            </a:extLst>
          </p:cNvPr>
          <p:cNvSpPr/>
          <p:nvPr/>
        </p:nvSpPr>
        <p:spPr>
          <a:xfrm>
            <a:off x="4877950" y="795667"/>
            <a:ext cx="3826933" cy="941062"/>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Deputy Headteacher</a:t>
            </a:r>
          </a:p>
          <a:p>
            <a:pPr algn="ctr"/>
            <a:r>
              <a:rPr lang="en-GB" sz="1100" dirty="0"/>
              <a:t>(Emma Durham – mat leave)</a:t>
            </a:r>
          </a:p>
          <a:p>
            <a:pPr algn="ctr"/>
            <a:r>
              <a:rPr lang="en-GB" dirty="0"/>
              <a:t>Charlotte Young (Acting)</a:t>
            </a:r>
          </a:p>
          <a:p>
            <a:pPr algn="ctr"/>
            <a:r>
              <a:rPr lang="en-GB" sz="1400" b="1" dirty="0"/>
              <a:t>Curriculum Lead  	</a:t>
            </a:r>
          </a:p>
        </p:txBody>
      </p:sp>
      <p:sp>
        <p:nvSpPr>
          <p:cNvPr id="13" name="Flowchart: Alternate Process 12">
            <a:extLst>
              <a:ext uri="{FF2B5EF4-FFF2-40B4-BE49-F238E27FC236}">
                <a16:creationId xmlns:a16="http://schemas.microsoft.com/office/drawing/2014/main" id="{F074BF96-264E-49A1-BE96-CAEB78F5581E}"/>
              </a:ext>
            </a:extLst>
          </p:cNvPr>
          <p:cNvSpPr/>
          <p:nvPr/>
        </p:nvSpPr>
        <p:spPr>
          <a:xfrm>
            <a:off x="1220440" y="3428419"/>
            <a:ext cx="1533494"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Amy Naylor </a:t>
            </a:r>
          </a:p>
          <a:p>
            <a:pPr algn="ctr"/>
            <a:r>
              <a:rPr lang="en-GB" sz="1500" b="1" dirty="0"/>
              <a:t>Post-14 Lead</a:t>
            </a:r>
          </a:p>
          <a:p>
            <a:pPr algn="ctr"/>
            <a:r>
              <a:rPr lang="en-GB" sz="1500" b="1" dirty="0"/>
              <a:t>Careers Lead</a:t>
            </a:r>
          </a:p>
          <a:p>
            <a:pPr algn="ctr"/>
            <a:r>
              <a:rPr lang="en-GB" sz="1500" b="1" dirty="0"/>
              <a:t>Accreditation</a:t>
            </a:r>
          </a:p>
        </p:txBody>
      </p:sp>
      <p:sp>
        <p:nvSpPr>
          <p:cNvPr id="14" name="Flowchart: Alternate Process 13">
            <a:extLst>
              <a:ext uri="{FF2B5EF4-FFF2-40B4-BE49-F238E27FC236}">
                <a16:creationId xmlns:a16="http://schemas.microsoft.com/office/drawing/2014/main" id="{F3911D13-BAD4-41C7-AB04-1EC3E8B0F42B}"/>
              </a:ext>
            </a:extLst>
          </p:cNvPr>
          <p:cNvSpPr/>
          <p:nvPr/>
        </p:nvSpPr>
        <p:spPr>
          <a:xfrm>
            <a:off x="3982186" y="3428419"/>
            <a:ext cx="1649957"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Clare Charlesworth</a:t>
            </a:r>
          </a:p>
          <a:p>
            <a:pPr algn="ctr"/>
            <a:r>
              <a:rPr lang="en-GB" sz="1400" b="1" dirty="0"/>
              <a:t>(Currently Acting Assistant Head)</a:t>
            </a:r>
          </a:p>
        </p:txBody>
      </p:sp>
      <p:sp>
        <p:nvSpPr>
          <p:cNvPr id="17" name="Flowchart: Alternate Process 16">
            <a:extLst>
              <a:ext uri="{FF2B5EF4-FFF2-40B4-BE49-F238E27FC236}">
                <a16:creationId xmlns:a16="http://schemas.microsoft.com/office/drawing/2014/main" id="{00D3DA08-8286-422F-BAB3-1292D2E9D72E}"/>
              </a:ext>
            </a:extLst>
          </p:cNvPr>
          <p:cNvSpPr/>
          <p:nvPr/>
        </p:nvSpPr>
        <p:spPr>
          <a:xfrm>
            <a:off x="2583811" y="1936662"/>
            <a:ext cx="2032714" cy="1388971"/>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Marie McCuaig</a:t>
            </a:r>
          </a:p>
          <a:p>
            <a:pPr algn="ctr"/>
            <a:r>
              <a:rPr lang="en-GB" sz="1500" b="1" dirty="0"/>
              <a:t>Assistant Head </a:t>
            </a:r>
          </a:p>
          <a:p>
            <a:pPr algn="ctr"/>
            <a:r>
              <a:rPr lang="en-GB" sz="1500" b="1" dirty="0"/>
              <a:t>Physical &amp; Sensory Lead</a:t>
            </a:r>
          </a:p>
          <a:p>
            <a:pPr algn="ctr"/>
            <a:r>
              <a:rPr lang="en-GB" sz="1500" b="1" dirty="0"/>
              <a:t>EYFS </a:t>
            </a:r>
          </a:p>
        </p:txBody>
      </p:sp>
      <p:sp>
        <p:nvSpPr>
          <p:cNvPr id="18" name="Flowchart: Alternate Process 17">
            <a:extLst>
              <a:ext uri="{FF2B5EF4-FFF2-40B4-BE49-F238E27FC236}">
                <a16:creationId xmlns:a16="http://schemas.microsoft.com/office/drawing/2014/main" id="{F505810C-6C66-4EAF-A0DC-45634A5D4BAA}"/>
              </a:ext>
            </a:extLst>
          </p:cNvPr>
          <p:cNvSpPr/>
          <p:nvPr/>
        </p:nvSpPr>
        <p:spPr>
          <a:xfrm>
            <a:off x="2600030" y="5626999"/>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MOVE &amp; Physical Link Worker</a:t>
            </a:r>
          </a:p>
          <a:p>
            <a:pPr algn="ctr"/>
            <a:r>
              <a:rPr lang="en-GB" sz="1400" dirty="0"/>
              <a:t>Donna Speight</a:t>
            </a:r>
          </a:p>
        </p:txBody>
      </p:sp>
      <p:sp>
        <p:nvSpPr>
          <p:cNvPr id="19" name="Flowchart: Alternate Process 18">
            <a:extLst>
              <a:ext uri="{FF2B5EF4-FFF2-40B4-BE49-F238E27FC236}">
                <a16:creationId xmlns:a16="http://schemas.microsoft.com/office/drawing/2014/main" id="{2AD462D1-91FA-40ED-91D9-56291C36BA29}"/>
              </a:ext>
            </a:extLst>
          </p:cNvPr>
          <p:cNvSpPr/>
          <p:nvPr/>
        </p:nvSpPr>
        <p:spPr>
          <a:xfrm>
            <a:off x="5293571" y="5613022"/>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Lynne Radlett &amp; Treg Marsh</a:t>
            </a:r>
          </a:p>
          <a:p>
            <a:pPr algn="ctr"/>
            <a:r>
              <a:rPr lang="en-GB" sz="1400" b="1" dirty="0"/>
              <a:t>Thrive Practitioners</a:t>
            </a:r>
            <a:endParaRPr lang="en-GB" sz="1200" b="1" dirty="0"/>
          </a:p>
        </p:txBody>
      </p:sp>
      <p:sp>
        <p:nvSpPr>
          <p:cNvPr id="20" name="Flowchart: Alternate Process 19">
            <a:extLst>
              <a:ext uri="{FF2B5EF4-FFF2-40B4-BE49-F238E27FC236}">
                <a16:creationId xmlns:a16="http://schemas.microsoft.com/office/drawing/2014/main" id="{2CBCFAB3-6632-4F8E-8505-C4CD9B8DA659}"/>
              </a:ext>
            </a:extLst>
          </p:cNvPr>
          <p:cNvSpPr/>
          <p:nvPr/>
        </p:nvSpPr>
        <p:spPr>
          <a:xfrm>
            <a:off x="3943873" y="5626999"/>
            <a:ext cx="124490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a:t>Wendy Toft, Sam Butlin, Richard Simpson </a:t>
            </a:r>
            <a:r>
              <a:rPr lang="en-GB" sz="1100" b="1" dirty="0"/>
              <a:t>Forest Schools</a:t>
            </a:r>
          </a:p>
          <a:p>
            <a:pPr algn="ctr"/>
            <a:r>
              <a:rPr lang="en-GB" sz="1100" dirty="0"/>
              <a:t>Matt Clemens, Alison Drake</a:t>
            </a:r>
            <a:r>
              <a:rPr lang="en-GB" sz="1100" b="1" dirty="0"/>
              <a:t> Horticulture</a:t>
            </a:r>
            <a:endParaRPr lang="en-GB" sz="1050" b="1" dirty="0"/>
          </a:p>
        </p:txBody>
      </p:sp>
      <p:sp>
        <p:nvSpPr>
          <p:cNvPr id="21" name="Flowchart: Alternate Process 20">
            <a:extLst>
              <a:ext uri="{FF2B5EF4-FFF2-40B4-BE49-F238E27FC236}">
                <a16:creationId xmlns:a16="http://schemas.microsoft.com/office/drawing/2014/main" id="{49A09060-86AA-460F-B99C-9C5A6FB82DB5}"/>
              </a:ext>
            </a:extLst>
          </p:cNvPr>
          <p:cNvSpPr/>
          <p:nvPr/>
        </p:nvSpPr>
        <p:spPr>
          <a:xfrm>
            <a:off x="1433645" y="5611578"/>
            <a:ext cx="1105399"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Jeannette/ Mary</a:t>
            </a:r>
          </a:p>
          <a:p>
            <a:pPr algn="ctr"/>
            <a:r>
              <a:rPr lang="en-GB" sz="1400" b="1" dirty="0"/>
              <a:t>Work Experience TAs</a:t>
            </a:r>
            <a:endParaRPr lang="en-GB" sz="1200" b="1" dirty="0"/>
          </a:p>
        </p:txBody>
      </p:sp>
      <p:sp>
        <p:nvSpPr>
          <p:cNvPr id="23" name="Flowchart: Alternate Process 22">
            <a:extLst>
              <a:ext uri="{FF2B5EF4-FFF2-40B4-BE49-F238E27FC236}">
                <a16:creationId xmlns:a16="http://schemas.microsoft.com/office/drawing/2014/main" id="{46E10376-9D82-4A12-BBB8-9EAFB2056000}"/>
              </a:ext>
            </a:extLst>
          </p:cNvPr>
          <p:cNvSpPr/>
          <p:nvPr/>
        </p:nvSpPr>
        <p:spPr>
          <a:xfrm>
            <a:off x="7776839" y="5599452"/>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Tracy Cross</a:t>
            </a:r>
          </a:p>
          <a:p>
            <a:pPr algn="ctr"/>
            <a:r>
              <a:rPr lang="en-GB" sz="1100" b="1" dirty="0"/>
              <a:t>Communication</a:t>
            </a:r>
            <a:r>
              <a:rPr lang="en-GB" sz="1200" b="1" dirty="0"/>
              <a:t> </a:t>
            </a:r>
          </a:p>
          <a:p>
            <a:pPr algn="ctr"/>
            <a:r>
              <a:rPr lang="en-GB" sz="1600" b="1" dirty="0"/>
              <a:t>TA</a:t>
            </a:r>
            <a:endParaRPr lang="en-GB" sz="1400" b="1" dirty="0"/>
          </a:p>
        </p:txBody>
      </p:sp>
      <p:sp>
        <p:nvSpPr>
          <p:cNvPr id="25" name="Flowchart: Alternate Process 24">
            <a:extLst>
              <a:ext uri="{FF2B5EF4-FFF2-40B4-BE49-F238E27FC236}">
                <a16:creationId xmlns:a16="http://schemas.microsoft.com/office/drawing/2014/main" id="{ED21D01D-287A-4191-B730-3303A90160D8}"/>
              </a:ext>
            </a:extLst>
          </p:cNvPr>
          <p:cNvSpPr/>
          <p:nvPr/>
        </p:nvSpPr>
        <p:spPr>
          <a:xfrm>
            <a:off x="788076" y="798614"/>
            <a:ext cx="3826933" cy="941062"/>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Headteacher</a:t>
            </a:r>
          </a:p>
          <a:p>
            <a:pPr algn="ctr"/>
            <a:r>
              <a:rPr lang="en-GB" dirty="0"/>
              <a:t>Josie O’Donnell</a:t>
            </a:r>
          </a:p>
          <a:p>
            <a:pPr algn="ctr"/>
            <a:r>
              <a:rPr lang="en-GB" sz="1500" b="1" dirty="0"/>
              <a:t>Curriculum Lead  	</a:t>
            </a:r>
          </a:p>
        </p:txBody>
      </p:sp>
      <p:sp>
        <p:nvSpPr>
          <p:cNvPr id="26" name="Flowchart: Alternate Process 25">
            <a:extLst>
              <a:ext uri="{FF2B5EF4-FFF2-40B4-BE49-F238E27FC236}">
                <a16:creationId xmlns:a16="http://schemas.microsoft.com/office/drawing/2014/main" id="{D84775F1-1755-4C77-8F69-4BF336F15FE0}"/>
              </a:ext>
            </a:extLst>
          </p:cNvPr>
          <p:cNvSpPr/>
          <p:nvPr/>
        </p:nvSpPr>
        <p:spPr>
          <a:xfrm>
            <a:off x="4999403" y="1930621"/>
            <a:ext cx="2144985" cy="1388971"/>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a:p>
            <a:pPr algn="ctr"/>
            <a:r>
              <a:rPr lang="en-GB" dirty="0"/>
              <a:t>Clare Charlesworth</a:t>
            </a:r>
          </a:p>
          <a:p>
            <a:pPr algn="ctr"/>
            <a:r>
              <a:rPr lang="en-GB" sz="1500" b="1" dirty="0"/>
              <a:t>Acting Assistant Head</a:t>
            </a:r>
          </a:p>
          <a:p>
            <a:pPr algn="ctr"/>
            <a:r>
              <a:rPr lang="en-GB" sz="1600" b="1" dirty="0"/>
              <a:t>Communication &amp; Interaction Lead</a:t>
            </a:r>
          </a:p>
          <a:p>
            <a:pPr algn="ctr"/>
            <a:r>
              <a:rPr lang="en-GB" sz="1600" b="1" dirty="0"/>
              <a:t>Attention Autism</a:t>
            </a:r>
          </a:p>
          <a:p>
            <a:pPr algn="ctr"/>
            <a:r>
              <a:rPr lang="en-GB" sz="1500" b="1" dirty="0"/>
              <a:t> </a:t>
            </a:r>
          </a:p>
        </p:txBody>
      </p:sp>
      <p:sp>
        <p:nvSpPr>
          <p:cNvPr id="28" name="Flowchart: Alternate Process 27">
            <a:extLst>
              <a:ext uri="{FF2B5EF4-FFF2-40B4-BE49-F238E27FC236}">
                <a16:creationId xmlns:a16="http://schemas.microsoft.com/office/drawing/2014/main" id="{15ED1541-79DA-4413-99E4-66A57055B756}"/>
              </a:ext>
            </a:extLst>
          </p:cNvPr>
          <p:cNvSpPr/>
          <p:nvPr/>
        </p:nvSpPr>
        <p:spPr>
          <a:xfrm>
            <a:off x="6860396" y="3428419"/>
            <a:ext cx="1649957"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Katie Turner</a:t>
            </a:r>
          </a:p>
          <a:p>
            <a:pPr algn="ctr"/>
            <a:r>
              <a:rPr lang="en-GB" sz="1400" b="1" dirty="0"/>
              <a:t>Social, Emotional &amp; Mental Health </a:t>
            </a:r>
            <a:r>
              <a:rPr lang="en-GB" sz="1200" b="1" dirty="0"/>
              <a:t>Lead/Cognition &amp; Learning Lead</a:t>
            </a:r>
          </a:p>
          <a:p>
            <a:pPr algn="ctr"/>
            <a:r>
              <a:rPr lang="en-GB" sz="1200" b="1" dirty="0"/>
              <a:t>PSHE/RSHE</a:t>
            </a:r>
          </a:p>
        </p:txBody>
      </p:sp>
      <p:sp>
        <p:nvSpPr>
          <p:cNvPr id="30" name="Flowchart: Alternate Process 29">
            <a:extLst>
              <a:ext uri="{FF2B5EF4-FFF2-40B4-BE49-F238E27FC236}">
                <a16:creationId xmlns:a16="http://schemas.microsoft.com/office/drawing/2014/main" id="{0DBF7784-2E86-4D08-8EA2-960DE680E32E}"/>
              </a:ext>
            </a:extLst>
          </p:cNvPr>
          <p:cNvSpPr/>
          <p:nvPr/>
        </p:nvSpPr>
        <p:spPr>
          <a:xfrm>
            <a:off x="6605636" y="5599452"/>
            <a:ext cx="1104719"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Treg Marsh</a:t>
            </a:r>
          </a:p>
          <a:p>
            <a:pPr algn="ctr"/>
            <a:r>
              <a:rPr lang="en-GB" sz="1400" b="1" dirty="0"/>
              <a:t>Art  Mentor</a:t>
            </a:r>
          </a:p>
          <a:p>
            <a:pPr algn="ctr"/>
            <a:r>
              <a:rPr lang="en-GB" sz="1400" b="1" dirty="0"/>
              <a:t>TA</a:t>
            </a:r>
            <a:endParaRPr lang="en-GB" sz="1200" b="1" dirty="0"/>
          </a:p>
        </p:txBody>
      </p:sp>
      <p:sp>
        <p:nvSpPr>
          <p:cNvPr id="32" name="Flowchart: Alternate Process 31">
            <a:extLst>
              <a:ext uri="{FF2B5EF4-FFF2-40B4-BE49-F238E27FC236}">
                <a16:creationId xmlns:a16="http://schemas.microsoft.com/office/drawing/2014/main" id="{BA15E07D-E9B9-4D27-879E-3B7E3D4D7684}"/>
              </a:ext>
            </a:extLst>
          </p:cNvPr>
          <p:cNvSpPr/>
          <p:nvPr/>
        </p:nvSpPr>
        <p:spPr>
          <a:xfrm>
            <a:off x="74040" y="4660419"/>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Katy Morley</a:t>
            </a:r>
          </a:p>
          <a:p>
            <a:pPr algn="ctr"/>
            <a:r>
              <a:rPr lang="en-GB" sz="1400" b="1" dirty="0"/>
              <a:t>Sensory Integration</a:t>
            </a:r>
            <a:endParaRPr lang="en-GB" sz="1200" b="1" dirty="0"/>
          </a:p>
        </p:txBody>
      </p:sp>
      <p:sp>
        <p:nvSpPr>
          <p:cNvPr id="33" name="Flowchart: Alternate Process 32">
            <a:extLst>
              <a:ext uri="{FF2B5EF4-FFF2-40B4-BE49-F238E27FC236}">
                <a16:creationId xmlns:a16="http://schemas.microsoft.com/office/drawing/2014/main" id="{9B3CEBAC-340C-4154-A480-D65DC8DA4B7B}"/>
              </a:ext>
            </a:extLst>
          </p:cNvPr>
          <p:cNvSpPr/>
          <p:nvPr/>
        </p:nvSpPr>
        <p:spPr>
          <a:xfrm>
            <a:off x="2305043" y="4660419"/>
            <a:ext cx="2231003"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Victoria Sheldon</a:t>
            </a:r>
          </a:p>
          <a:p>
            <a:pPr algn="ctr"/>
            <a:r>
              <a:rPr lang="en-GB" sz="1400" b="1" dirty="0"/>
              <a:t>Attachment Specialist</a:t>
            </a:r>
            <a:endParaRPr lang="en-GB" sz="1200" b="1" dirty="0"/>
          </a:p>
        </p:txBody>
      </p:sp>
      <p:sp>
        <p:nvSpPr>
          <p:cNvPr id="34" name="Flowchart: Alternate Process 33">
            <a:extLst>
              <a:ext uri="{FF2B5EF4-FFF2-40B4-BE49-F238E27FC236}">
                <a16:creationId xmlns:a16="http://schemas.microsoft.com/office/drawing/2014/main" id="{2B9DC0D8-0735-49A9-919D-DD1ADA03D154}"/>
              </a:ext>
            </a:extLst>
          </p:cNvPr>
          <p:cNvSpPr/>
          <p:nvPr/>
        </p:nvSpPr>
        <p:spPr>
          <a:xfrm>
            <a:off x="4607954" y="4669021"/>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Ruth Woodhouse</a:t>
            </a:r>
          </a:p>
          <a:p>
            <a:pPr algn="ctr"/>
            <a:r>
              <a:rPr lang="en-GB" sz="1400" b="1" dirty="0"/>
              <a:t>Music </a:t>
            </a:r>
            <a:endParaRPr lang="en-GB" sz="1200" b="1" dirty="0"/>
          </a:p>
        </p:txBody>
      </p:sp>
      <p:sp>
        <p:nvSpPr>
          <p:cNvPr id="37" name="Flowchart: Alternate Process 36">
            <a:extLst>
              <a:ext uri="{FF2B5EF4-FFF2-40B4-BE49-F238E27FC236}">
                <a16:creationId xmlns:a16="http://schemas.microsoft.com/office/drawing/2014/main" id="{92E12B8F-740A-4BF6-810C-9927036A7837}"/>
              </a:ext>
            </a:extLst>
          </p:cNvPr>
          <p:cNvSpPr/>
          <p:nvPr/>
        </p:nvSpPr>
        <p:spPr>
          <a:xfrm>
            <a:off x="115041" y="5613022"/>
            <a:ext cx="1213807"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Ed Acorns</a:t>
            </a:r>
          </a:p>
          <a:p>
            <a:pPr algn="ctr"/>
            <a:r>
              <a:rPr lang="en-GB" sz="1400" b="1" dirty="0"/>
              <a:t>Music</a:t>
            </a:r>
          </a:p>
          <a:p>
            <a:pPr algn="ctr"/>
            <a:r>
              <a:rPr lang="en-GB" sz="1400" b="1" dirty="0"/>
              <a:t>TA</a:t>
            </a:r>
            <a:endParaRPr lang="en-GB" sz="1200" b="1" dirty="0"/>
          </a:p>
        </p:txBody>
      </p:sp>
      <p:sp>
        <p:nvSpPr>
          <p:cNvPr id="38" name="Flowchart: Alternate Process 37">
            <a:extLst>
              <a:ext uri="{FF2B5EF4-FFF2-40B4-BE49-F238E27FC236}">
                <a16:creationId xmlns:a16="http://schemas.microsoft.com/office/drawing/2014/main" id="{E7F31111-CCBD-4D5C-9FDD-7AF2E8B022FD}"/>
              </a:ext>
            </a:extLst>
          </p:cNvPr>
          <p:cNvSpPr/>
          <p:nvPr/>
        </p:nvSpPr>
        <p:spPr>
          <a:xfrm>
            <a:off x="6877435" y="4669021"/>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Annabelle Towndrow</a:t>
            </a:r>
          </a:p>
          <a:p>
            <a:pPr algn="ctr"/>
            <a:r>
              <a:rPr lang="en-GB" sz="1400" b="1" dirty="0"/>
              <a:t>Attention Autism</a:t>
            </a:r>
            <a:endParaRPr lang="en-GB" sz="1200" b="1" dirty="0"/>
          </a:p>
        </p:txBody>
      </p:sp>
    </p:spTree>
    <p:extLst>
      <p:ext uri="{BB962C8B-B14F-4D97-AF65-F5344CB8AC3E}">
        <p14:creationId xmlns:p14="http://schemas.microsoft.com/office/powerpoint/2010/main" val="120697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0" y="41917"/>
            <a:ext cx="9144000"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Interventions and Learning Approaches</a:t>
            </a:r>
          </a:p>
        </p:txBody>
      </p:sp>
      <p:sp>
        <p:nvSpPr>
          <p:cNvPr id="10" name="Content Placeholder 2">
            <a:extLst>
              <a:ext uri="{FF2B5EF4-FFF2-40B4-BE49-F238E27FC236}">
                <a16:creationId xmlns:a16="http://schemas.microsoft.com/office/drawing/2014/main" id="{26535047-7F46-46C1-8040-AA7F0ED61802}"/>
              </a:ext>
            </a:extLst>
          </p:cNvPr>
          <p:cNvSpPr txBox="1">
            <a:spLocks/>
          </p:cNvSpPr>
          <p:nvPr/>
        </p:nvSpPr>
        <p:spPr>
          <a:xfrm>
            <a:off x="0" y="1557867"/>
            <a:ext cx="8596668" cy="38807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Ø"/>
            </a:pPr>
            <a:endParaRPr lang="en-GB" sz="2400" dirty="0">
              <a:solidFill>
                <a:srgbClr val="007430"/>
              </a:solidFill>
            </a:endParaRP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28440" y="123780"/>
            <a:ext cx="6682045" cy="68128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781266-44CC-49F6-80AD-0E6A878D73BF}"/>
              </a:ext>
            </a:extLst>
          </p:cNvPr>
          <p:cNvSpPr/>
          <p:nvPr/>
        </p:nvSpPr>
        <p:spPr>
          <a:xfrm>
            <a:off x="2887761" y="2264292"/>
            <a:ext cx="3258104" cy="2249155"/>
          </a:xfrm>
          <a:prstGeom prst="rect">
            <a:avLst/>
          </a:prstGeom>
          <a:solidFill>
            <a:srgbClr val="669900"/>
          </a:solidFill>
          <a:ln>
            <a:solidFill>
              <a:srgbClr val="66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man putting last piece of puzzle in person shaped puzzle - whole person">
            <a:extLst>
              <a:ext uri="{FF2B5EF4-FFF2-40B4-BE49-F238E27FC236}">
                <a16:creationId xmlns:a16="http://schemas.microsoft.com/office/drawing/2014/main" id="{76CAC9ED-2F40-4213-9B82-8425B6D5A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381" y="2403878"/>
            <a:ext cx="2952863" cy="1969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0B9BF5-9B31-42D2-BD49-DEB8B6628FE5}"/>
              </a:ext>
            </a:extLst>
          </p:cNvPr>
          <p:cNvSpPr txBox="1"/>
          <p:nvPr/>
        </p:nvSpPr>
        <p:spPr>
          <a:xfrm>
            <a:off x="246553" y="1399436"/>
            <a:ext cx="2479387" cy="615553"/>
          </a:xfrm>
          <a:prstGeom prst="rect">
            <a:avLst/>
          </a:prstGeom>
          <a:solidFill>
            <a:srgbClr val="8AD624"/>
          </a:solidFill>
        </p:spPr>
        <p:txBody>
          <a:bodyPr wrap="square" rtlCol="0">
            <a:spAutoFit/>
          </a:bodyPr>
          <a:lstStyle/>
          <a:p>
            <a:pPr algn="ctr"/>
            <a:r>
              <a:rPr lang="en-GB" sz="2000" dirty="0"/>
              <a:t>Attention Autism</a:t>
            </a:r>
          </a:p>
          <a:p>
            <a:pPr algn="ctr"/>
            <a:r>
              <a:rPr lang="en-GB" sz="1400" dirty="0">
                <a:hlinkClick r:id="rId4"/>
              </a:rPr>
              <a:t>http://www.ginadavies.co.uk/</a:t>
            </a:r>
            <a:r>
              <a:rPr lang="en-GB" sz="1400" dirty="0"/>
              <a:t> </a:t>
            </a:r>
          </a:p>
        </p:txBody>
      </p:sp>
      <p:sp>
        <p:nvSpPr>
          <p:cNvPr id="9" name="TextBox 8">
            <a:extLst>
              <a:ext uri="{FF2B5EF4-FFF2-40B4-BE49-F238E27FC236}">
                <a16:creationId xmlns:a16="http://schemas.microsoft.com/office/drawing/2014/main" id="{9BF0858F-75D0-49A7-9239-B66C02E324C1}"/>
              </a:ext>
            </a:extLst>
          </p:cNvPr>
          <p:cNvSpPr txBox="1"/>
          <p:nvPr/>
        </p:nvSpPr>
        <p:spPr>
          <a:xfrm>
            <a:off x="6783024" y="2861627"/>
            <a:ext cx="1888588" cy="830997"/>
          </a:xfrm>
          <a:prstGeom prst="rect">
            <a:avLst/>
          </a:prstGeom>
          <a:solidFill>
            <a:srgbClr val="8AD624"/>
          </a:solidFill>
        </p:spPr>
        <p:txBody>
          <a:bodyPr wrap="square" rtlCol="0">
            <a:spAutoFit/>
          </a:bodyPr>
          <a:lstStyle/>
          <a:p>
            <a:pPr algn="ctr"/>
            <a:r>
              <a:rPr lang="en-GB" sz="2000" dirty="0"/>
              <a:t>Sherborne</a:t>
            </a:r>
          </a:p>
          <a:p>
            <a:pPr algn="ctr"/>
            <a:r>
              <a:rPr lang="en-GB" sz="1400" dirty="0">
                <a:hlinkClick r:id="rId5"/>
              </a:rPr>
              <a:t>http://www.sherbornemovementuk.org/</a:t>
            </a:r>
            <a:r>
              <a:rPr lang="en-GB" sz="1400" dirty="0"/>
              <a:t> </a:t>
            </a:r>
          </a:p>
        </p:txBody>
      </p:sp>
      <p:sp>
        <p:nvSpPr>
          <p:cNvPr id="11" name="TextBox 10">
            <a:extLst>
              <a:ext uri="{FF2B5EF4-FFF2-40B4-BE49-F238E27FC236}">
                <a16:creationId xmlns:a16="http://schemas.microsoft.com/office/drawing/2014/main" id="{D32DBD41-3D68-418F-B2E7-BC08009EC515}"/>
              </a:ext>
            </a:extLst>
          </p:cNvPr>
          <p:cNvSpPr txBox="1"/>
          <p:nvPr/>
        </p:nvSpPr>
        <p:spPr>
          <a:xfrm>
            <a:off x="258066" y="3089797"/>
            <a:ext cx="2015230" cy="830997"/>
          </a:xfrm>
          <a:prstGeom prst="rect">
            <a:avLst/>
          </a:prstGeom>
          <a:solidFill>
            <a:srgbClr val="8AD624"/>
          </a:solidFill>
        </p:spPr>
        <p:txBody>
          <a:bodyPr wrap="square" rtlCol="0">
            <a:spAutoFit/>
          </a:bodyPr>
          <a:lstStyle/>
          <a:p>
            <a:pPr algn="ctr"/>
            <a:r>
              <a:rPr lang="en-GB" sz="2000" dirty="0"/>
              <a:t>MOVE</a:t>
            </a:r>
          </a:p>
          <a:p>
            <a:pPr algn="ctr"/>
            <a:r>
              <a:rPr lang="en-GB" sz="1400" dirty="0">
                <a:hlinkClick r:id="rId6"/>
              </a:rPr>
              <a:t>https://www.enhamtrust.org.uk/what-is-move/</a:t>
            </a:r>
            <a:r>
              <a:rPr lang="en-GB" sz="1400" dirty="0"/>
              <a:t> </a:t>
            </a:r>
          </a:p>
        </p:txBody>
      </p:sp>
      <p:sp>
        <p:nvSpPr>
          <p:cNvPr id="13" name="TextBox 12">
            <a:extLst>
              <a:ext uri="{FF2B5EF4-FFF2-40B4-BE49-F238E27FC236}">
                <a16:creationId xmlns:a16="http://schemas.microsoft.com/office/drawing/2014/main" id="{CB78A805-BD09-4A62-8EFF-510ABAF96457}"/>
              </a:ext>
            </a:extLst>
          </p:cNvPr>
          <p:cNvSpPr txBox="1"/>
          <p:nvPr/>
        </p:nvSpPr>
        <p:spPr>
          <a:xfrm>
            <a:off x="6495001" y="3938095"/>
            <a:ext cx="2364034" cy="830997"/>
          </a:xfrm>
          <a:prstGeom prst="rect">
            <a:avLst/>
          </a:prstGeom>
          <a:solidFill>
            <a:srgbClr val="8AD624"/>
          </a:solidFill>
        </p:spPr>
        <p:txBody>
          <a:bodyPr wrap="square" rtlCol="0">
            <a:spAutoFit/>
          </a:bodyPr>
          <a:lstStyle/>
          <a:p>
            <a:pPr algn="ctr"/>
            <a:r>
              <a:rPr lang="en-GB" sz="2000" dirty="0"/>
              <a:t>Intensive Interaction</a:t>
            </a:r>
          </a:p>
          <a:p>
            <a:pPr algn="ctr"/>
            <a:r>
              <a:rPr lang="en-GB" sz="1400" dirty="0">
                <a:hlinkClick r:id="rId7"/>
              </a:rPr>
              <a:t>http://www.intensiveinteraction.org/</a:t>
            </a:r>
            <a:r>
              <a:rPr lang="en-GB" sz="1400" dirty="0"/>
              <a:t> </a:t>
            </a:r>
          </a:p>
        </p:txBody>
      </p:sp>
      <p:sp>
        <p:nvSpPr>
          <p:cNvPr id="14" name="TextBox 13">
            <a:extLst>
              <a:ext uri="{FF2B5EF4-FFF2-40B4-BE49-F238E27FC236}">
                <a16:creationId xmlns:a16="http://schemas.microsoft.com/office/drawing/2014/main" id="{8776B525-B65A-4657-8022-AD178A054DA0}"/>
              </a:ext>
            </a:extLst>
          </p:cNvPr>
          <p:cNvSpPr txBox="1"/>
          <p:nvPr/>
        </p:nvSpPr>
        <p:spPr>
          <a:xfrm>
            <a:off x="264126" y="4239216"/>
            <a:ext cx="1989529" cy="830997"/>
          </a:xfrm>
          <a:prstGeom prst="rect">
            <a:avLst/>
          </a:prstGeom>
          <a:solidFill>
            <a:srgbClr val="8AD624"/>
          </a:solidFill>
        </p:spPr>
        <p:txBody>
          <a:bodyPr wrap="square" rtlCol="0">
            <a:spAutoFit/>
          </a:bodyPr>
          <a:lstStyle/>
          <a:p>
            <a:pPr algn="ctr"/>
            <a:r>
              <a:rPr lang="en-GB" sz="2000" dirty="0"/>
              <a:t>Sound Bath</a:t>
            </a:r>
          </a:p>
          <a:p>
            <a:pPr algn="ctr"/>
            <a:r>
              <a:rPr lang="en-GB" sz="1400" dirty="0">
                <a:hlinkClick r:id="rId8"/>
              </a:rPr>
              <a:t>https://www.healthline.com/health/sound-bath</a:t>
            </a:r>
            <a:r>
              <a:rPr lang="en-GB" sz="1400" dirty="0"/>
              <a:t> </a:t>
            </a:r>
          </a:p>
        </p:txBody>
      </p:sp>
      <p:sp>
        <p:nvSpPr>
          <p:cNvPr id="15" name="TextBox 14">
            <a:extLst>
              <a:ext uri="{FF2B5EF4-FFF2-40B4-BE49-F238E27FC236}">
                <a16:creationId xmlns:a16="http://schemas.microsoft.com/office/drawing/2014/main" id="{D6E264BD-B275-41AC-9FC6-9EC687993E8F}"/>
              </a:ext>
            </a:extLst>
          </p:cNvPr>
          <p:cNvSpPr txBox="1"/>
          <p:nvPr/>
        </p:nvSpPr>
        <p:spPr>
          <a:xfrm>
            <a:off x="5769928" y="1250090"/>
            <a:ext cx="2364034" cy="615553"/>
          </a:xfrm>
          <a:prstGeom prst="rect">
            <a:avLst/>
          </a:prstGeom>
          <a:solidFill>
            <a:srgbClr val="8AD624"/>
          </a:solidFill>
        </p:spPr>
        <p:txBody>
          <a:bodyPr wrap="square" rtlCol="0">
            <a:spAutoFit/>
          </a:bodyPr>
          <a:lstStyle/>
          <a:p>
            <a:pPr algn="ctr"/>
            <a:r>
              <a:rPr lang="en-GB" sz="2000" dirty="0"/>
              <a:t>Read, Write, Inc.</a:t>
            </a:r>
          </a:p>
          <a:p>
            <a:pPr algn="ctr"/>
            <a:r>
              <a:rPr lang="en-GB" sz="1400" dirty="0">
                <a:hlinkClick r:id="rId9"/>
              </a:rPr>
              <a:t>http://www.ruthmiskin.com/</a:t>
            </a:r>
            <a:r>
              <a:rPr lang="en-GB" sz="1400" dirty="0"/>
              <a:t> </a:t>
            </a:r>
          </a:p>
        </p:txBody>
      </p:sp>
      <p:sp>
        <p:nvSpPr>
          <p:cNvPr id="16" name="TextBox 15">
            <a:extLst>
              <a:ext uri="{FF2B5EF4-FFF2-40B4-BE49-F238E27FC236}">
                <a16:creationId xmlns:a16="http://schemas.microsoft.com/office/drawing/2014/main" id="{BABA8E79-D00C-43E0-A694-413A3D4FA6DC}"/>
              </a:ext>
            </a:extLst>
          </p:cNvPr>
          <p:cNvSpPr txBox="1"/>
          <p:nvPr/>
        </p:nvSpPr>
        <p:spPr>
          <a:xfrm>
            <a:off x="2515952" y="5751679"/>
            <a:ext cx="2389460" cy="615553"/>
          </a:xfrm>
          <a:prstGeom prst="rect">
            <a:avLst/>
          </a:prstGeom>
          <a:solidFill>
            <a:srgbClr val="8AD624"/>
          </a:solidFill>
        </p:spPr>
        <p:txBody>
          <a:bodyPr wrap="square" rtlCol="0">
            <a:spAutoFit/>
          </a:bodyPr>
          <a:lstStyle/>
          <a:p>
            <a:pPr algn="ctr"/>
            <a:r>
              <a:rPr lang="en-GB" sz="2000" dirty="0" err="1"/>
              <a:t>Halliwick</a:t>
            </a:r>
            <a:r>
              <a:rPr lang="en-GB" sz="2000" dirty="0"/>
              <a:t> </a:t>
            </a:r>
          </a:p>
          <a:p>
            <a:pPr algn="ctr"/>
            <a:r>
              <a:rPr lang="en-GB" sz="1400" dirty="0">
                <a:hlinkClick r:id="rId10"/>
              </a:rPr>
              <a:t>https://www.halliwick.org/</a:t>
            </a:r>
            <a:r>
              <a:rPr lang="en-GB" sz="1400" dirty="0"/>
              <a:t> </a:t>
            </a:r>
          </a:p>
        </p:txBody>
      </p:sp>
      <p:sp>
        <p:nvSpPr>
          <p:cNvPr id="17" name="TextBox 16">
            <a:extLst>
              <a:ext uri="{FF2B5EF4-FFF2-40B4-BE49-F238E27FC236}">
                <a16:creationId xmlns:a16="http://schemas.microsoft.com/office/drawing/2014/main" id="{0D0E9F0F-B5FD-4CE1-84D6-1D7C4CDDEDFB}"/>
              </a:ext>
            </a:extLst>
          </p:cNvPr>
          <p:cNvSpPr txBox="1"/>
          <p:nvPr/>
        </p:nvSpPr>
        <p:spPr>
          <a:xfrm>
            <a:off x="3225975" y="1151724"/>
            <a:ext cx="2043918" cy="615553"/>
          </a:xfrm>
          <a:prstGeom prst="rect">
            <a:avLst/>
          </a:prstGeom>
          <a:solidFill>
            <a:srgbClr val="8AD624"/>
          </a:solidFill>
        </p:spPr>
        <p:txBody>
          <a:bodyPr wrap="square" rtlCol="0">
            <a:spAutoFit/>
          </a:bodyPr>
          <a:lstStyle/>
          <a:p>
            <a:pPr algn="ctr"/>
            <a:r>
              <a:rPr lang="en-GB" sz="2000" dirty="0"/>
              <a:t>Blank Levels</a:t>
            </a:r>
          </a:p>
          <a:p>
            <a:pPr algn="ctr"/>
            <a:r>
              <a:rPr lang="en-GB" sz="1400" dirty="0">
                <a:hlinkClick r:id="rId11"/>
              </a:rPr>
              <a:t>http://www.elklan.co.uk/</a:t>
            </a:r>
            <a:r>
              <a:rPr lang="en-GB" sz="1400" dirty="0"/>
              <a:t> </a:t>
            </a:r>
          </a:p>
        </p:txBody>
      </p:sp>
      <p:sp>
        <p:nvSpPr>
          <p:cNvPr id="18" name="TextBox 17">
            <a:extLst>
              <a:ext uri="{FF2B5EF4-FFF2-40B4-BE49-F238E27FC236}">
                <a16:creationId xmlns:a16="http://schemas.microsoft.com/office/drawing/2014/main" id="{362BBB0D-5DD8-4E64-B4BB-E39C110D4442}"/>
              </a:ext>
            </a:extLst>
          </p:cNvPr>
          <p:cNvSpPr txBox="1"/>
          <p:nvPr/>
        </p:nvSpPr>
        <p:spPr>
          <a:xfrm>
            <a:off x="5371662" y="4910378"/>
            <a:ext cx="2015230" cy="830997"/>
          </a:xfrm>
          <a:prstGeom prst="rect">
            <a:avLst/>
          </a:prstGeom>
          <a:solidFill>
            <a:srgbClr val="8AD624"/>
          </a:solidFill>
        </p:spPr>
        <p:txBody>
          <a:bodyPr wrap="square" rtlCol="0">
            <a:spAutoFit/>
          </a:bodyPr>
          <a:lstStyle/>
          <a:p>
            <a:pPr algn="ctr"/>
            <a:r>
              <a:rPr lang="en-GB" sz="2000" dirty="0"/>
              <a:t>Open Orchestra</a:t>
            </a:r>
          </a:p>
          <a:p>
            <a:pPr algn="ctr"/>
            <a:r>
              <a:rPr lang="en-GB" sz="1400" dirty="0">
                <a:hlinkClick r:id="rId12"/>
              </a:rPr>
              <a:t>http://www.openorchestras.org/</a:t>
            </a:r>
            <a:r>
              <a:rPr lang="en-GB" sz="1400" dirty="0"/>
              <a:t> </a:t>
            </a:r>
          </a:p>
        </p:txBody>
      </p:sp>
      <p:sp>
        <p:nvSpPr>
          <p:cNvPr id="19" name="TextBox 18">
            <a:extLst>
              <a:ext uri="{FF2B5EF4-FFF2-40B4-BE49-F238E27FC236}">
                <a16:creationId xmlns:a16="http://schemas.microsoft.com/office/drawing/2014/main" id="{6B557A4B-DBD7-4D54-A53D-EBAB249FAAB6}"/>
              </a:ext>
            </a:extLst>
          </p:cNvPr>
          <p:cNvSpPr txBox="1"/>
          <p:nvPr/>
        </p:nvSpPr>
        <p:spPr>
          <a:xfrm>
            <a:off x="192078" y="5490070"/>
            <a:ext cx="2015230" cy="1138773"/>
          </a:xfrm>
          <a:prstGeom prst="rect">
            <a:avLst/>
          </a:prstGeom>
          <a:solidFill>
            <a:srgbClr val="8AD624"/>
          </a:solidFill>
        </p:spPr>
        <p:txBody>
          <a:bodyPr wrap="square" rtlCol="0">
            <a:spAutoFit/>
          </a:bodyPr>
          <a:lstStyle/>
          <a:p>
            <a:pPr algn="ctr"/>
            <a:r>
              <a:rPr lang="en-GB" sz="2000" dirty="0"/>
              <a:t>Lego Therapy</a:t>
            </a:r>
          </a:p>
          <a:p>
            <a:pPr algn="ctr"/>
            <a:r>
              <a:rPr lang="en-GB" sz="1400" dirty="0">
                <a:hlinkClick r:id="rId13"/>
              </a:rPr>
              <a:t>https://therapyfocus.org.au/on-the-blog/what-is-lego-therapy</a:t>
            </a:r>
            <a:r>
              <a:rPr lang="en-GB" sz="2000" dirty="0">
                <a:hlinkClick r:id="rId13"/>
              </a:rPr>
              <a:t>/</a:t>
            </a:r>
            <a:r>
              <a:rPr lang="en-GB" sz="2000" dirty="0"/>
              <a:t> </a:t>
            </a:r>
          </a:p>
        </p:txBody>
      </p:sp>
      <p:sp>
        <p:nvSpPr>
          <p:cNvPr id="20" name="TextBox 19">
            <a:extLst>
              <a:ext uri="{FF2B5EF4-FFF2-40B4-BE49-F238E27FC236}">
                <a16:creationId xmlns:a16="http://schemas.microsoft.com/office/drawing/2014/main" id="{DD4D2471-BEE0-4FC8-929F-73566B2A57C9}"/>
              </a:ext>
            </a:extLst>
          </p:cNvPr>
          <p:cNvSpPr txBox="1"/>
          <p:nvPr/>
        </p:nvSpPr>
        <p:spPr>
          <a:xfrm>
            <a:off x="2675408" y="4794004"/>
            <a:ext cx="2250701" cy="615553"/>
          </a:xfrm>
          <a:prstGeom prst="rect">
            <a:avLst/>
          </a:prstGeom>
          <a:solidFill>
            <a:srgbClr val="8AD624"/>
          </a:solidFill>
        </p:spPr>
        <p:txBody>
          <a:bodyPr wrap="square" rtlCol="0">
            <a:spAutoFit/>
          </a:bodyPr>
          <a:lstStyle/>
          <a:p>
            <a:pPr algn="ctr"/>
            <a:r>
              <a:rPr lang="en-GB" sz="2000" dirty="0"/>
              <a:t>Thrive</a:t>
            </a:r>
          </a:p>
          <a:p>
            <a:pPr algn="ctr"/>
            <a:r>
              <a:rPr lang="en-GB" sz="1400" dirty="0">
                <a:hlinkClick r:id="rId14"/>
              </a:rPr>
              <a:t>http://thriveapproach.com/</a:t>
            </a:r>
            <a:r>
              <a:rPr lang="en-GB" sz="1400" dirty="0"/>
              <a:t> </a:t>
            </a:r>
          </a:p>
        </p:txBody>
      </p:sp>
      <p:sp>
        <p:nvSpPr>
          <p:cNvPr id="21" name="TextBox 20">
            <a:extLst>
              <a:ext uri="{FF2B5EF4-FFF2-40B4-BE49-F238E27FC236}">
                <a16:creationId xmlns:a16="http://schemas.microsoft.com/office/drawing/2014/main" id="{D9C71FDC-D97B-42D5-9295-CA40594A033F}"/>
              </a:ext>
            </a:extLst>
          </p:cNvPr>
          <p:cNvSpPr txBox="1"/>
          <p:nvPr/>
        </p:nvSpPr>
        <p:spPr>
          <a:xfrm>
            <a:off x="6731325" y="2168378"/>
            <a:ext cx="2015230" cy="400110"/>
          </a:xfrm>
          <a:prstGeom prst="rect">
            <a:avLst/>
          </a:prstGeom>
          <a:solidFill>
            <a:srgbClr val="8AD624"/>
          </a:solidFill>
        </p:spPr>
        <p:txBody>
          <a:bodyPr wrap="square" rtlCol="0">
            <a:spAutoFit/>
          </a:bodyPr>
          <a:lstStyle/>
          <a:p>
            <a:pPr algn="ctr"/>
            <a:r>
              <a:rPr lang="en-GB" sz="2000" dirty="0"/>
              <a:t>Horticulture</a:t>
            </a:r>
          </a:p>
        </p:txBody>
      </p:sp>
      <p:sp>
        <p:nvSpPr>
          <p:cNvPr id="22" name="TextBox 21">
            <a:extLst>
              <a:ext uri="{FF2B5EF4-FFF2-40B4-BE49-F238E27FC236}">
                <a16:creationId xmlns:a16="http://schemas.microsoft.com/office/drawing/2014/main" id="{09A5D142-18E6-41F8-873E-1873B250CD30}"/>
              </a:ext>
            </a:extLst>
          </p:cNvPr>
          <p:cNvSpPr txBox="1"/>
          <p:nvPr/>
        </p:nvSpPr>
        <p:spPr>
          <a:xfrm>
            <a:off x="342257" y="2368433"/>
            <a:ext cx="2015230" cy="400110"/>
          </a:xfrm>
          <a:prstGeom prst="rect">
            <a:avLst/>
          </a:prstGeom>
          <a:solidFill>
            <a:srgbClr val="8AD624"/>
          </a:solidFill>
        </p:spPr>
        <p:txBody>
          <a:bodyPr wrap="square" rtlCol="0">
            <a:spAutoFit/>
          </a:bodyPr>
          <a:lstStyle/>
          <a:p>
            <a:pPr algn="ctr"/>
            <a:r>
              <a:rPr lang="en-GB" sz="2000" dirty="0"/>
              <a:t>Therapeutic Arts</a:t>
            </a:r>
          </a:p>
        </p:txBody>
      </p:sp>
      <p:pic>
        <p:nvPicPr>
          <p:cNvPr id="23" name="Picture 22">
            <a:extLst>
              <a:ext uri="{FF2B5EF4-FFF2-40B4-BE49-F238E27FC236}">
                <a16:creationId xmlns:a16="http://schemas.microsoft.com/office/drawing/2014/main" id="{92D9B37F-FC1A-46B5-9AD2-AE117DFC388C}"/>
              </a:ext>
            </a:extLst>
          </p:cNvPr>
          <p:cNvPicPr>
            <a:picLocks noChangeAspect="1"/>
          </p:cNvPicPr>
          <p:nvPr/>
        </p:nvPicPr>
        <p:blipFill rotWithShape="1">
          <a:blip r:embed="rId15"/>
          <a:srcRect l="15980" t="31352" r="62577" b="36209"/>
          <a:stretch/>
        </p:blipFill>
        <p:spPr>
          <a:xfrm>
            <a:off x="7603516" y="5584340"/>
            <a:ext cx="1431208" cy="1217904"/>
          </a:xfrm>
          <a:prstGeom prst="rect">
            <a:avLst/>
          </a:prstGeom>
        </p:spPr>
      </p:pic>
      <p:sp>
        <p:nvSpPr>
          <p:cNvPr id="24" name="TextBox 23">
            <a:extLst>
              <a:ext uri="{FF2B5EF4-FFF2-40B4-BE49-F238E27FC236}">
                <a16:creationId xmlns:a16="http://schemas.microsoft.com/office/drawing/2014/main" id="{61CC4389-658B-4D7C-9C8A-3234347C0B37}"/>
              </a:ext>
            </a:extLst>
          </p:cNvPr>
          <p:cNvSpPr txBox="1"/>
          <p:nvPr/>
        </p:nvSpPr>
        <p:spPr>
          <a:xfrm>
            <a:off x="5259140" y="5903223"/>
            <a:ext cx="2015230" cy="830997"/>
          </a:xfrm>
          <a:prstGeom prst="rect">
            <a:avLst/>
          </a:prstGeom>
          <a:solidFill>
            <a:srgbClr val="8AD624"/>
          </a:solidFill>
        </p:spPr>
        <p:txBody>
          <a:bodyPr wrap="square" rtlCol="0">
            <a:spAutoFit/>
          </a:bodyPr>
          <a:lstStyle/>
          <a:p>
            <a:pPr algn="ctr"/>
            <a:r>
              <a:rPr lang="en-GB" sz="2000" dirty="0"/>
              <a:t>Forest Schools</a:t>
            </a:r>
          </a:p>
          <a:p>
            <a:pPr algn="ctr"/>
            <a:r>
              <a:rPr lang="en-GB" sz="1400" dirty="0">
                <a:hlinkClick r:id="rId12"/>
              </a:rPr>
              <a:t>http://www.forestschoolassociation.org/</a:t>
            </a:r>
            <a:r>
              <a:rPr lang="en-GB" sz="1400" dirty="0"/>
              <a:t> </a:t>
            </a:r>
          </a:p>
        </p:txBody>
      </p:sp>
    </p:spTree>
    <p:extLst>
      <p:ext uri="{BB962C8B-B14F-4D97-AF65-F5344CB8AC3E}">
        <p14:creationId xmlns:p14="http://schemas.microsoft.com/office/powerpoint/2010/main" val="148245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1736</Words>
  <Application>Microsoft Office PowerPoint</Application>
  <PresentationFormat>On-screen Show (4:3)</PresentationFormat>
  <Paragraphs>237</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Swanwick School and Sports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Kealy</dc:creator>
  <cp:lastModifiedBy>Richard Harris</cp:lastModifiedBy>
  <cp:revision>88</cp:revision>
  <cp:lastPrinted>2022-03-28T14:32:08Z</cp:lastPrinted>
  <dcterms:created xsi:type="dcterms:W3CDTF">2016-10-17T08:23:23Z</dcterms:created>
  <dcterms:modified xsi:type="dcterms:W3CDTF">2023-06-12T14:24:10Z</dcterms:modified>
</cp:coreProperties>
</file>